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slideLayouts/slideLayout1.xml" ContentType="application/vnd.openxmlformats-officedocument.presentationml.slideLayout+xml"/>
  <Override PartName="/ppt/theme/theme1.xml" ContentType="application/vnd.openxmlformats-officedocument.theme+xml"/>
</Types>
</file>

<file path=_rels/.rels><?xml version="1.0" encoding="UTF-8" standalone="yes"?>
<Relationships xmlns="http://schemas.openxmlformats.org/package/2006/relationships">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Lst>
  <p:sldSz cx="12192000" cy="6858000"/>
  <p:notesSz cx="6858000" cy="9144000"/>
  <p:embeddedFontLst>
    <p:embeddedFont>
      <p:font typeface="Source Han Sans CN Normal"/>
      <p:regular r:id="rId30"/>
    </p:embeddedFont>
    <p:embeddedFont>
      <p:font typeface="Source Han Sans CN Heavy Bold"/>
      <p:regular r:id="rId31"/>
    </p:embeddedFont>
    <p:embeddedFont>
      <p:font typeface="OPPOSans B"/>
      <p:regular r:id="rId32"/>
    </p:embeddedFont>
    <p:embeddedFont>
      <p:font typeface="Source Han Sans CN Bold Bold"/>
      <p:regular r:id="rId33"/>
    </p:embeddedFont>
    <p:embeddedFont>
      <p:font typeface="OPPOSans H"/>
      <p:regular r:id="rId34"/>
    </p:embeddedFont>
  </p:embeddedFontLst>
</p:presentation>
</file>

<file path=ppt/_rels/presentation.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Master" Target="slideMasters/slideMaster1.xml"/>
<Relationship Id="rId3" Type="http://schemas.openxmlformats.org/officeDocument/2006/relationships/slide" Target="slides/slide1.xml"/>
<Relationship Id="rId4" Type="http://schemas.openxmlformats.org/officeDocument/2006/relationships/slide" Target="slides/slide2.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slide" Target="slides/slide11.xml"/>
<Relationship Id="rId14" Type="http://schemas.openxmlformats.org/officeDocument/2006/relationships/slide" Target="slides/slide12.xml"/>
<Relationship Id="rId15" Type="http://schemas.openxmlformats.org/officeDocument/2006/relationships/slide" Target="slides/slide13.xml"/>
<Relationship Id="rId16" Type="http://schemas.openxmlformats.org/officeDocument/2006/relationships/slide" Target="slides/slide14.xml"/>
<Relationship Id="rId17" Type="http://schemas.openxmlformats.org/officeDocument/2006/relationships/slide" Target="slides/slide15.xml"/>
<Relationship Id="rId18" Type="http://schemas.openxmlformats.org/officeDocument/2006/relationships/slide" Target="slides/slide16.xml"/>
<Relationship Id="rId19" Type="http://schemas.openxmlformats.org/officeDocument/2006/relationships/slide" Target="slides/slide17.xml"/>
<Relationship Id="rId20" Type="http://schemas.openxmlformats.org/officeDocument/2006/relationships/slide" Target="slides/slide18.xml"/>
<Relationship Id="rId21" Type="http://schemas.openxmlformats.org/officeDocument/2006/relationships/slide" Target="slides/slide19.xml"/>
<Relationship Id="rId22" Type="http://schemas.openxmlformats.org/officeDocument/2006/relationships/slide" Target="slides/slide20.xml"/>
<Relationship Id="rId23" Type="http://schemas.openxmlformats.org/officeDocument/2006/relationships/slide" Target="slides/slide21.xml"/>
<Relationship Id="rId24" Type="http://schemas.openxmlformats.org/officeDocument/2006/relationships/slide" Target="slides/slide22.xml"/>
<Relationship Id="rId25" Type="http://schemas.openxmlformats.org/officeDocument/2006/relationships/slide" Target="slides/slide23.xml"/>
<Relationship Id="rId26" Type="http://schemas.openxmlformats.org/officeDocument/2006/relationships/slide" Target="slides/slide24.xml"/>
<Relationship Id="rId27" Type="http://schemas.openxmlformats.org/officeDocument/2006/relationships/slide" Target="slides/slide25.xml"/>
<Relationship Id="rId28" Type="http://schemas.openxmlformats.org/officeDocument/2006/relationships/slide" Target="slides/slide26.xml"/>
<Relationship Id="rId29" Type="http://schemas.openxmlformats.org/officeDocument/2006/relationships/slide" Target="slides/slide27.xml"/>
<Relationship Id="rId30" Type="http://schemas.openxmlformats.org/officeDocument/2006/relationships/font" Target="fonts/font3.fntdata"/>
<Relationship Id="rId31" Type="http://schemas.openxmlformats.org/officeDocument/2006/relationships/font" Target="fonts/font5.fntdata"/>
<Relationship Id="rId32" Type="http://schemas.openxmlformats.org/officeDocument/2006/relationships/font" Target="fonts/font2.fntdata"/>
<Relationship Id="rId33" Type="http://schemas.openxmlformats.org/officeDocument/2006/relationships/font" Target="fonts/font4.fntdata"/>
<Relationship Id="rId34" Type="http://schemas.openxmlformats.org/officeDocument/2006/relationships/font" Target="fonts/font1.fntdata"/>
</Relationships>
</file>

<file path=ppt/media/>
</file>

<file path=ppt/media/image1.png>
</file>

<file path=ppt/media/image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p:spTree>
  </p:cSld>
  <p:clrMap bg1="lt1" tx1="dk1" bg2="lt2" tx2="dk2" accent1="accent1" accent2="accent2" accent3="accent3" accent4="accent4" accent5="accent5" accent6="accent6" hlink="hlink" folHlink="folHlink"/>
</p:notesMaster>
</file>

<file path=ppt/notesSlides/_rels/notesSlide1.xml.rels><?xml version="1.0" encoding="UTF-8" standalone="yes"?>
<Relationships xmlns="http://schemas.openxmlformats.org/package/2006/relationships">
<Relationship Id="rId1" Type="http://schemas.openxmlformats.org/officeDocument/2006/relationships/slide" Target="../slides/slide1.xml"/>
<Relationship Id="rId2"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
<Relationship Id="rId1" Type="http://schemas.openxmlformats.org/officeDocument/2006/relationships/slide" Target="../slides/slide10.xml"/>
<Relationship Id="rId2"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
<Relationship Id="rId1" Type="http://schemas.openxmlformats.org/officeDocument/2006/relationships/slide" Target="../slides/slide11.xml"/>
<Relationship Id="rId2"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
<Relationship Id="rId1" Type="http://schemas.openxmlformats.org/officeDocument/2006/relationships/slide" Target="../slides/slide12.xml"/>
<Relationship Id="rId2"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
<Relationship Id="rId1" Type="http://schemas.openxmlformats.org/officeDocument/2006/relationships/slide" Target="../slides/slide13.xml"/>
<Relationship Id="rId2"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
<Relationship Id="rId1" Type="http://schemas.openxmlformats.org/officeDocument/2006/relationships/slide" Target="../slides/slide14.xml"/>
<Relationship Id="rId2"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
<Relationship Id="rId1" Type="http://schemas.openxmlformats.org/officeDocument/2006/relationships/slide" Target="../slides/slide15.xml"/>
<Relationship Id="rId2"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
<Relationship Id="rId1" Type="http://schemas.openxmlformats.org/officeDocument/2006/relationships/slide" Target="../slides/slide16.xml"/>
<Relationship Id="rId2"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
<Relationship Id="rId1" Type="http://schemas.openxmlformats.org/officeDocument/2006/relationships/slide" Target="../slides/slide17.xml"/>
<Relationship Id="rId2"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
<Relationship Id="rId1" Type="http://schemas.openxmlformats.org/officeDocument/2006/relationships/slide" Target="../slides/slide18.xml"/>
<Relationship Id="rId2"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
<Relationship Id="rId1" Type="http://schemas.openxmlformats.org/officeDocument/2006/relationships/slide" Target="../slides/slide19.xml"/>
<Relationship Id="rId2"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
<Relationship Id="rId1" Type="http://schemas.openxmlformats.org/officeDocument/2006/relationships/slide" Target="../slides/slide2.xml"/>
<Relationship Id="rId2"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
<Relationship Id="rId1" Type="http://schemas.openxmlformats.org/officeDocument/2006/relationships/slide" Target="../slides/slide20.xml"/>
<Relationship Id="rId2"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
<Relationship Id="rId1" Type="http://schemas.openxmlformats.org/officeDocument/2006/relationships/slide" Target="../slides/slide21.xml"/>
<Relationship Id="rId2"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
<Relationship Id="rId1" Type="http://schemas.openxmlformats.org/officeDocument/2006/relationships/slide" Target="../slides/slide22.xml"/>
<Relationship Id="rId2" Type="http://schemas.openxmlformats.org/officeDocument/2006/relationships/notesMaster" Target="../notesMasters/notesMaster1.xml"/>
</Relationships>
</file>

<file path=ppt/notesSlides/_rels/notesSlide23.xml.rels><?xml version="1.0" encoding="UTF-8" standalone="yes"?>
<Relationships xmlns="http://schemas.openxmlformats.org/package/2006/relationships">
<Relationship Id="rId1" Type="http://schemas.openxmlformats.org/officeDocument/2006/relationships/slide" Target="../slides/slide23.xml"/>
<Relationship Id="rId2" Type="http://schemas.openxmlformats.org/officeDocument/2006/relationships/notesMaster" Target="../notesMasters/notesMaster1.xml"/>
</Relationships>
</file>

<file path=ppt/notesSlides/_rels/notesSlide24.xml.rels><?xml version="1.0" encoding="UTF-8" standalone="yes"?>
<Relationships xmlns="http://schemas.openxmlformats.org/package/2006/relationships">
<Relationship Id="rId1" Type="http://schemas.openxmlformats.org/officeDocument/2006/relationships/slide" Target="../slides/slide24.xml"/>
<Relationship Id="rId2" Type="http://schemas.openxmlformats.org/officeDocument/2006/relationships/notesMaster" Target="../notesMasters/notesMaster1.xml"/>
</Relationships>
</file>

<file path=ppt/notesSlides/_rels/notesSlide25.xml.rels><?xml version="1.0" encoding="UTF-8" standalone="yes"?>
<Relationships xmlns="http://schemas.openxmlformats.org/package/2006/relationships">
<Relationship Id="rId1" Type="http://schemas.openxmlformats.org/officeDocument/2006/relationships/slide" Target="../slides/slide25.xml"/>
<Relationship Id="rId2" Type="http://schemas.openxmlformats.org/officeDocument/2006/relationships/notesMaster" Target="../notesMasters/notesMaster1.xml"/>
</Relationships>
</file>

<file path=ppt/notesSlides/_rels/notesSlide26.xml.rels><?xml version="1.0" encoding="UTF-8" standalone="yes"?>
<Relationships xmlns="http://schemas.openxmlformats.org/package/2006/relationships">
<Relationship Id="rId1" Type="http://schemas.openxmlformats.org/officeDocument/2006/relationships/slide" Target="../slides/slide26.xml"/>
<Relationship Id="rId2" Type="http://schemas.openxmlformats.org/officeDocument/2006/relationships/notesMaster" Target="../notesMasters/notesMaster1.xml"/>
</Relationships>
</file>

<file path=ppt/notesSlides/_rels/notesSlide27.xml.rels><?xml version="1.0" encoding="UTF-8" standalone="yes"?>
<Relationships xmlns="http://schemas.openxmlformats.org/package/2006/relationships">
<Relationship Id="rId1" Type="http://schemas.openxmlformats.org/officeDocument/2006/relationships/slide" Target="../slides/slide27.xml"/>
<Relationship Id="rId2"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
<Relationship Id="rId1" Type="http://schemas.openxmlformats.org/officeDocument/2006/relationships/slide" Target="../slides/slide3.xml"/>
<Relationship Id="rId2"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
<Relationship Id="rId1" Type="http://schemas.openxmlformats.org/officeDocument/2006/relationships/slide" Target="../slides/slide4.xml"/>
<Relationship Id="rId2"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
<Relationship Id="rId1" Type="http://schemas.openxmlformats.org/officeDocument/2006/relationships/slide" Target="../slides/slide5.xml"/>
<Relationship Id="rId2"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
<Relationship Id="rId1" Type="http://schemas.openxmlformats.org/officeDocument/2006/relationships/slide" Target="../slides/slide6.xml"/>
<Relationship Id="rId2"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
<Relationship Id="rId1" Type="http://schemas.openxmlformats.org/officeDocument/2006/relationships/slide" Target="../slides/slide7.xml"/>
<Relationship Id="rId2"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
<Relationship Id="rId1" Type="http://schemas.openxmlformats.org/officeDocument/2006/relationships/slide" Target="../slides/slide8.xml"/>
<Relationship Id="rId2"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
<Relationship Id="rId1" Type="http://schemas.openxmlformats.org/officeDocument/2006/relationships/slide" Target="../slides/slide9.xml"/>
<Relationship Id="rId2"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时间：主讲人：PowerPoint design202XAiPPT202X.X政务客服智能化解决方案</a:t>
            </a:r>
          </a:p>
        </p:txBody>
      </p:sp>
    </p:spTree>
  </p:cSld>
  <p:clrMapOvr>
    <a:masterClrMapping/>
  </p:clrMapOvr>
</p:notes>
</file>

<file path=ppt/notesSlides/notesSlide10.xml><?xml version="1.0" encoding="UTF-8" standalone="yes"?>
<p:notes xmlns:a="http://schemas.openxmlformats.org/drawingml/2006/main" xmlns:r="http://schemas.openxmlformats.org/officeDocument/2006/relationships" xmlns:p="http://schemas.openxmlformats.org/presentationml/2006/main"><p:cSld><p:spTree><p:nvGrpSpPr><p:cNvPr id="1" name="" /><p:cNvGrpSpPr /><p:nvPr /></p:nvGrpSpPr><p:grpSpPr><a:xfrm><a:off x="0" y="0" /><a:ext cx="0" cy="0" /><a:chOff x="0" y="0" /><a:chExt cx="0" cy="0" /></a:xfrm></p:grpSpPr><p:sp><p:nvSpPr><p:cNvPr id="3" name="备注占位符 2" /><p:cNvSpPr><a:spLocks noGrp="1" /></p:cNvSpPr><p:nvPr><p:ph type="body" idx="1" /></p:nvPr></p:nvSpPr><p:spPr /><p:txBody><a:bodyPr /><a:lstStyle /><a:p><a:r><a:rPr kumimoji="1" lang="zh-CN" altLang="en-US" dirty="0" /><a:t>04020103前端采用Vue3+TypeScript构建低延迟交互界面，后端通过SpringCloud微服务架构实现模块解耦。设计专用通信协议保障ASR流式传输稳定性，知识库查询API响应时间控制在500ms内，支持200+坐席并发操作。前后端协同设计系统集成架构提供标准RESTful接口与呼叫中心CTI、工单系统对接，通过中间件适配不同厂商协议。支持从业务系统自动获取用户参保信息、贷款记录等数据，实现"咨询- 办理- 反馈"全流程闭环，减少人工重复录入。与现有系统对接基于Kubernetes的弹性伸缩架构可应对早高峰咨询流量，单集群支持5000QPS的语音并发处理。采用读写分离的数据库架构，关键服务模块设有熔断降级策略，在80%负载下仍能保证SLA不低于99.9%。高并发处理能力两地三中心部署架构，数据实时同步间隔≤1分钟。当主中心故障时，10秒内自动切换至灾备节点，会话状态无缝迁移。每日凌晨进行增量快照备份，支持按时间点恢复，RPO<15分钟，RTO<30分钟。灾备与容错方案</a:t></a:r></a:p></p:txBody></p:sp></p:spTree></p:cSld><p:clrMapOvr><a:masterClrMapping /></p:clrMapOvr></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Part.核心功能展示03</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系统通过分析对话上下文，自动推荐最符合当前场景的标准化应答话术。例如当咨询公积金贷款期限时，会推送"目前最长贷款年限为30年"等规范表述，确保政策传达一致性，降低人工措辞偏差风险。智能话术推荐实时辅助应答基于RAG技术实时匹配最新政策条文，如用户询问"二套房利率"，系统即刻展示对应条款及计算公式。支持按地区、时间等维度精准筛选政策版本，避免人工查阅耗时和版本混淆问题。政策条款自动匹配预置300+高频问答模板，涵盖提取、贷款等全业务场景。当识别到"如何提取公积金"等典型问题时，自动弹出分步骤解答指南，并关联所需材料清单，显著提升首次解决率。常见问题库调用采用对话状态跟踪技术，可处理"先问贷款额度再咨询利率"等复杂咨询。系统会保持上下文记忆，自动关联前序问题，避免重复询问，使对话流畅度提升40%以上。多轮对话支持</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01020304内置50+敏感词库，实时检测"走后门""加急办理"等违规表述。一旦触发立即弹窗警示，并自动记录违规行为，帮助客服及时修正话术，降低合规风险。敏感词实时监测智能合规提醒通过业务流程建模，自动校验操作顺序。例如发现未核实身份直接解答贷款问题时，系统会中断流程并提示"请先完成身份认证"，确保服务流程100%合规。流程规范性检查当咨询涉及大额提取、异地贷款等高风险业务时，自动弹出风控提示框，要求二次确认并记录操作日志。同时推送风险防控要点，辅助客服做好应对准备。风险预警提示全流程自动生成包含时间戳的操作日志，支持按工号、时间段等多维度检索。如遇投诉纠纷，可快速调取完整对话记录，实现责任可追溯、过程可复盘。操作记录追溯</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服务量统计动态展示每日/月咨询量、通话时长等核心指标，支持按业务类型分类统计。通过热力图直观呈现高峰时段，为人员排班提供数据支撑，资源利用率提升25%。数据分析看板问题类型分析自动聚类分析高频咨询问题，生成"贷款类占63%"等可视化图表。可下钻查看具体问题分布，精准识别知识盲区，针对性优化培训内容。满意度评价集成通话后满意度评价数据，实时计算好评率并监测异常低分。自动关联对应服务录音，帮助管理人员定位服务短板，持续改进服务质量。知识库优化建议基于未命中检索的问题自动生成知识缺口报告，提示新增或修订知识条目。例如当"商转公组合贷"问题多次无果时，系统会标红提醒补充相关政策。</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Part.应用场景案例04</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01020304贷款政策解读系统实时解析咨询对话，自动匹配最新公积金贷款政策条款，如首套房认定标准、利率浮动规则等，通过弹窗提示客服人员关键政策要点，确保解答准确率超过95%，同时支持语音播报功能便于快速响应。公积金业务咨询提取条件说明基于用户描述的提取原因（租房/装修等），智能检索提取条件并生成可视化流程图，自动标注需满足的缴存时长、账户余额等硬性指标，同步输出对应政策文件编号供客服引用，大幅降低人工记忆负担。额度计算辅助通过语音识别自动抓取用户收入、缴存基数等关键参数，内置计算引擎实时生成贷款额度预估，提供等额本息/等额本金两种还款方式的月供对比图表，并自动校验计算结果是否符合当地最高限额规定。材料清单生成根据业务类型（如异地贷款、商转公等）自动生成个性化材料清单，支持添加地方性特殊要求（如限购城市需补充购房资格证明），可一键打印或短信发送给用户，遗漏项自动标红提醒。</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通过声纹分析识别用户愤怒/焦虑等情绪等级，实时推送安抚话术建议（如"理解您的焦急"等），同步调取相似投诉案例处理方案，情绪值超过阈值时自动转接主管坐席并提前推送事件背景摘要。情绪识别安抚投诉处理支持智能拆解投诉类型（服务态度/流程延误等），逐步引导客服完成工单分类、责任部门分配等操作，对需多部门协同的复杂投诉自动生成处理流程图，关键节点设置超期自动提醒功能。处理流程引导系统内置SLA时效规则库，对投诉处理各环节（受理/调查/反馈）进行倒计时监控，逾期未处理自动升级预警，同步统计各部门平均响应时长用于绩效考核优化。时效性监督语音转写内容自动填充工单基础字段，智能提取投诉人诉求、涉事业务等关键信息，生成结构化工单模板，支持客服补充修改后一键提交至政务督办系统，较人工录入效率提升3倍以上。自动生成工单</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自动解析新发布政策文件，提取变更要点（如二套房首付比例调整）、适用人群等核心要素，生成对比新旧政策的差异表格，支持添加政策原文超链接供深度查阅。政策要点提炼新政策培训辅助基于历史咨询数据生成高频问题集，构建政策知识图谱驱动的对话机器人，可模拟群众各种提问场景（如组合贷款资格），实时评分并指出回答遗漏点，新人上岗培训周期缩短60%。模拟问答训练定期自动组卷测试政策掌握度，题型包含情景判断题（如某案例是否符合提取条件）、政策计算题等，错题自动归集生成个人知识薄弱点报告，与培训档案联动更新。考核测评系统可视化仪表盘展示每位客服的政策学习进度（如已完成模块、测试通过率），对逾期未完成培训人员自动发送提醒，数据同步至人力资源系统作为岗位胜任力评估依据。学习进度跟踪</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Part.实施效益评估05</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010203040506CONTENT项目背景与价值目录技术实现方案核心功能展示应用场景案例实施效益评估未来发展规划</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01020304通过实时语音识别和知识库检索技术，系统可自动匹配最新政策条款，将人工应答准确率从75%提升至95%以上。例如在公积金贷款咨询场景中，系统能精准识别"二套房认定标准"等专业问题，避免人工记忆偏差。应答准确率提升服务质量提升智能辅助系统可将平均通话时长压缩30%- 40%，典型案例处理时间从8分钟降至5分钟。系统实时推送标准化话术和材料清单，大幅减少反复确认环节，显著提升服务效率。平均处理时长缩短实施半年后投诉量同比下降52%，主要得益于合规提醒功能。系统实时监测敏感词并提示规范用语，避免因政策解释不一致引发的服务纠纷，投诉处理满意度达92%。投诉率下降根据12345热线回访数据，群众满意度从82分升至94分。智能系统确保7×24小时政策解读一致性，特别在非工作时间段，满意度提升幅度达35%。满意度提升数据</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新员工培训周期从3个月压缩至2周，系统内置的模拟问答模块可快速掌握200+常见问题。智能考核功能自动生成学习报告，培训通过率提升至98%。培训周期缩短运营成本优化单坐席日均处理量提升60%，同等业务量下可减少30%人力配置。以100坐席规模计算，年节省人力成本约300万元，投资回报周期不超过1年。人力成本节约政策更新维护耗时从3天缩短至2小时，系统自动解析PDF/Word文档生成结构化知识。版本控制功能确保全市所有坐席同步最新政策，维护效率提升12倍。知识维护效率业务办理差错率从5‰降至0.8‰，系统通过材料清单自动校验、流程节点强制提醒等功能，有效规避漏填、错填等人工失误，年减少纠错成本80万元。错误率降低</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03020401系统自动记录服务全过程并生成可追溯工单，政策解读内容与政府官网保持100%同步。群众可通过服务评价系统查阅办理依据，实现阳光政务。政务透明度提升社会价值创造智能系统覆盖80%高频咨询问题，实现"即问即答"。通过语音识别支持方言交互，使老年人等特殊群体也能无障碍获取服务，日均服务量突破1.2万次。群众办事便利项目获评省级"数字政府建设示范案例"，媒体报道量同比增长300%。精准高效的服务显著提升政府公信力，在年度行风评议中排名上升15位。政府形象改善形成可复制的政务智能客服标准体系，已有6个地市引进该方案。项目入选国家发改委创新案例库，为"互联网+政务服务"提供实践样板。数字治理示范</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Part.未来发展规划06</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01020403多模态交互升级通过整合语音、图像、手势等多模态输入方式，使系统能更自然理解群众需求。例如支持上传材料照片自动识别关键信息，结合语音咨询实现"边问边传"的便捷服务体验，显著提升交互效率。技术迭代方向智能决策支持基于机器学习构建决策树模型，当咨询涉及复杂业务逻辑时（如贷款额度计算），系统可自动推导最优解决方案并给出分步骤指导，辅助客服人员快速完成多条件决策判断。跨部门数据共享打通社保、税务等政务系统数据接口，实现公积金业务办理所需的身份核验、收入证明等材料在线调取。通过数据中台建设确保信息实时同步，避免群众重复提交材料。区块链存证应用将咨询记录、业务办理关键节点上链存证，利用区块链不可篡改特性确保服务过程可追溯。特别适用于投诉处理等敏感场景，为后续审计提供可信数据支撑。</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将现有公积金服务模型复制到人社、医保等高频咨询领域，通过模块化设计快速适配不同政策体系。首批计划接入生育津贴申领、异地就医备案等20项热点业务。覆盖更多政务领域服务扩展计划开发政务微信小程序，群众可随时发起智能咨询并保存服务记录。重点优化移动端语音交互体验，支持中断恢复、语速调节等功能，适配不同年龄段用户使用习惯。移动端服务延伸针对政策变更、业务办结等场景，部署智能外呼系统自动触达群众。通过语音合成技术实现自然对话，支持满意度评价收集，外呼效率可达人工的5- 8倍。智能外呼功能基于用户画像提供差异化服务，如为新市民自动推送公积金缴存政策，为即将退休人员优先展示提取指南。通过授权获取历史办事记录，实现"一人一策"精准服务。个性化服务定制</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产学研合作与高校共建政务智能实验室，联合攻关方言识别、政策语义理解等技术难点。设立企业实习基地培养复合型人才，每年输出不少于50份政务智能化专项研究报告。生态共建展望标准规范制定牵头编制《政务智能客服系统建设指南》，明确数据安全、服务响应等12项核心指标。参与国家政务服务标准化委员会工作，推动行业形成统一的技术接口规范。全国推广路径采取"试点- 优化- 推广"三步走策略，首批在长三角10个城市落地。建立跨区域经验分享机制，通过案例库、线上培训等方式加速成果复制，三年内实现省级全覆盖。国际经验借鉴研究新加坡"智慧国"、爱沙尼亚数字政府等先进案例，引进对话式AI伦理框架等创新理念。定期举办国际政务智能化峰会，推动中国方案纳入联合国电子政务发展指数评估体系。</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时间：主讲人：PowerPoint design202XAiPPT202X.X谢谢大家</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Part.项目背景与价值01</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01020403政策更新频繁难掌握公积金等政务政策每年更新数十次，人工记忆容易遗漏关键条款。例如2023年某市公积金贷款额度调整了3次，客服人员需反复查阅文件，导致响应延迟约40秒/次，影响服务效率。传统政务客服痛点新员工需接受2- 3个月政策培训，单人次成本超8000元。某省会城市数据显示，年培训支出占客服部门预算的35%，且培训后政策掌握准确率仅达72%，存在明显资源浪费。人工培训成本高昂服务标准不统一不同客服对同一政策的解释差异率达28%，如公积金提取条件解读存在5种常见版本。某投诉分析报告显示，34%的纠纷源于政策解读不一致，严重影响政府公信力。群众满意度待提升2023年政务热线调查报告显示，公积金业务平均等待时长4分12秒，首问解决率仅65%。群众主要抱怨"政策解释听不懂"（占投诉量的41%）和"多次往返办理"（占33%）。</a:t>
            </a:r>
          </a:p>
        </p:txBody>
      </p:sp>
    </p:spTree>
  </p:cSld>
  <p:clrMapOvr>
    <a:masterClrMapping/>
  </p:clrMapOvr>
</p:notes>
</file>

<file path=ppt/notesSlides/notesSlide5.xml><?xml version="1.0" encoding="UTF-8" standalone="yes"?>
<p:notes xmlns:a="http://schemas.openxmlformats.org/drawingml/2006/main" xmlns:r="http://schemas.openxmlformats.org/officeDocument/2006/relationships" xmlns:p="http://schemas.openxmlformats.org/presentationml/2006/main"><p:cSld><p:spTree><p:nvGrpSpPr><p:cNvPr id="1" name="" /><p:cNvGrpSpPr /><p:nvPr /></p:nvGrpSpPr><p:grpSpPr><a:xfrm><a:off x="0" y="0" /><a:ext cx="0" cy="0" /><a:chOff x="0" y="0" /><a:chExt cx="0" cy="0" /></a:xfrm></p:grpSpPr><p:sp><p:nvSpPr><p:cNvPr id="3" name="备注占位符 2" /><p:cNvSpPr><a:spLocks noGrp="1" /></p:cNvSpPr><p:nvPr><p:ph type="body" idx="1" /></p:nvPr></p:nvSpPr><p:spPr /><p:txBody><a:bodyPr /><a:lstStyle /><a:p><a:r><a:rPr kumimoji="1" lang="zh-CN" altLang="en-US" dirty="0" /><a:t>ASR语音识别准确率已达98%，支持23种方言识别。RAG技术可实时检索10万+政策文档，响应时间<0.5秒。某试点证明，技术组合使客服效率提升300%。人工智能技术成熟智能化转型机遇国务院《数字政府建设指南》明确要求2025年前实现80%政务事项智能办理。某省已将"智能客服覆盖率"纳入政务服务考核指标，权重占年度评分的15%。数字政府建设需求年轻人更倾向智能服务，某市调查显示18- 35岁群体中，79%希望获得"政策自动计算"功能。智能系统可7×24小时服务，解决传统客服8小时工作制痛点。群众服务体验升级某试点城市数据显示，智能系统使单次服务成本从15.6元降至3.2元，错误率由12%降至1.8%。知识库更新效率提升10倍，政策同步时间从3天缩短至2小时。降本增效显著</a:t></a:r></a:p></p:txBody></p:sp></p:spTree></p:cSld><p:clrMapOvr><a:masterClrMapping /></p:clrMapOvr></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智能系统实现"边问边答"，平均响应时间从45秒缩短至3秒。某案例显示，贷款咨询业务办理时长由8分钟压缩至2分钟，窗口排队人数减少62%。提升服务响应速度项目核心价值系统自动匹配最新政策条款，准确率99.7%。内置2000+校验规则，可识别"公积金套现"等违规咨询并实时预警，避免人工误判风险。保障政策解读准确新员工培训周期缩短至1周，系统提供实时话术引导和情景模拟。某机构使用后，新人政策考核通过率从68%提升至95%，基本实现"上岗即合格"。降低人员培训门槛系统自动生成服务记录和知识图谱，实现100%服务留痕。某市应用后，同类业务办理差异率从25%降至3%，群众"一事多跑"投诉下降81%。构建标准化服务体系</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Part.技术实现方案02</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01020304高精度语音转文字采用深度神经网络模型实现95%以上的普通话转写准确率，支持8kHz- 16kHz采样率音频输入，通过声学模型和语言模型双重优化，确保在政务场景复杂环境下仍能保持稳定性能。系统可自动过滤语气词、重复语句等干扰因素，输出符合语义的文本结果。实时语音识别(ASR)方言口音适配内置覆盖全国7大方言区的23种方言识别模型，通过迁移学习技术实现口音自适应。特别针对公积金业务高频词（如"缴存基数""异地贷款"）进行定向优化，支持带口音的普通话混合输入，典型场景识别准确率达88%以上。实时反馈机制采用WebSocket长连接实现200ms级延迟的实时转写，通过双缓冲技术确保语音流不间断处理。前端动态展示转写文本时，同步标记低置信度片段供人工核对，并支持语音回放校正，形成人机协同的闭环校验流程。隐私安全保障符合等保2.0三级要求，音频数据全程HTTPS加密传输，采用声纹脱敏技术剥离身份特征。部署本地化语音处理节点，对话记录留存不超过72小时，关键业务字段（身份证号、银行卡号等）自动触发模糊化处理。</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政策文件结构化基于OCR+NLP技术将PDF/扫描件转换为结构化数据，自动识别文号、生效日期、条款项等元数据。构建政策要素图谱，关联提取条件、办理流程、材料清单等关键字段，支持按业务场景（如租房提取、提前还贷）智能重组内容。智能知识库(RAG)多源数据融合整合住建部政策库、地方公积金细则、12345热线记录等12类数据源，通过实体对齐技术消除"政策名称不一致""条款冲突"等问题。建立版本控制机制，确保咨询应答时自动关联最新有效的政策依据。语义检索技术采用BERT+BM25混合检索模型，支持"商贷转公积金要什么条件"等自然语言查询。通过意图识别模块区分咨询类、办理类、投诉类问题，返回结果包含政策原文、解读摘要、案例参考三重信息，点击率提升40%。动态更新机制对接政府公文系统实现政策变更自动预警，知识库更新后30分钟内完成语义索引重建。设有人工审核界面，支持批量导入地方补充条款，变更记录可追溯至具体文件页码，确保政策解读的时效性与权威性。</a:t>
            </a:r>
          </a:p>
        </p:txBody>
      </p:sp>
    </p:spTree>
  </p:cSld>
  <p:clrMapOvr>
    <a:masterClrMapping/>
  </p:clrMapOvr>
</p:notes>
</file>

<file path=ppt/slideLayouts/_rels/slideLayout1.xml.rels><?xml version="1.0" encoding="UTF-8" standalone="yes"?>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2"/>
  </p:sldLayoutIdLst>
</p:sldMaster>
</file>

<file path=ppt/slides/_rels/slide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xml"/>
<Relationship Id="rId3" Type="http://schemas.openxmlformats.org/officeDocument/2006/relationships/image" Target="../media/image2.png"/>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0.xml"/>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1.xml"/>
<Relationship Id="rId3" Type="http://schemas.openxmlformats.org/officeDocument/2006/relationships/image" Target="../media/image2.png"/>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2.xml"/>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3.xml"/>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4.xml"/>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5.xml"/>
<Relationship Id="rId3" Type="http://schemas.openxmlformats.org/officeDocument/2006/relationships/image" Target="../media/image2.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6.xml"/>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7.xml"/>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8.xml"/>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9.xml"/>
<Relationship Id="rId3" Type="http://schemas.openxmlformats.org/officeDocument/2006/relationships/image" Target="../media/image2.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0.xml"/>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1.xml"/>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2.xml"/>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3.xml"/>
<Relationship Id="rId3" Type="http://schemas.openxmlformats.org/officeDocument/2006/relationships/image" Target="../media/image2.png"/>
</Relationships>
</file>

<file path=ppt/slides/_rels/slide24.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4.xml"/>
</Relationships>
</file>

<file path=ppt/slides/_rels/slide2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5.xml"/>
</Relationships>
</file>

<file path=ppt/slides/_rels/slide26.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6.xml"/>
</Relationships>
</file>

<file path=ppt/slides/_rels/slide2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7.xml"/>
<Relationship Id="rId3" Type="http://schemas.openxmlformats.org/officeDocument/2006/relationships/image" Target="../media/image2.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3.xml"/>
<Relationship Id="rId3" Type="http://schemas.openxmlformats.org/officeDocument/2006/relationships/image" Target="../media/image2.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4.xml"/>
<Relationship Id="rId3" Type="http://schemas.openxmlformats.org/officeDocument/2006/relationships/image" Target="../media/image1.png"/>
<Relationship Id="rId4" Type="http://schemas.openxmlformats.org/officeDocument/2006/relationships/image" Target="../media/image1.png"/>
<Relationship Id="rId5" Type="http://schemas.openxmlformats.org/officeDocument/2006/relationships/image" Target="../media/image1.png"/>
<Relationship Id="rId6" Type="http://schemas.openxmlformats.org/officeDocument/2006/relationships/image" Target="../media/image1.png"/>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5.xml"/>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6.xml"/>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7.xml"/>
<Relationship Id="rId3" Type="http://schemas.openxmlformats.org/officeDocument/2006/relationships/image" Target="../media/image2.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8.xml"/>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9.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0" y="5514047"/>
            <a:ext cx="12192000" cy="1343953"/>
          </a:xfrm>
          <a:prstGeom prst="rect">
            <a:avLst/>
          </a:prstGeom>
          <a:gradFill>
            <a:gsLst>
              <a:gs pos="0">
                <a:schemeClr val="accent1">
                  <a:lumMod val="60000"/>
                  <a:lumOff val="40000"/>
                </a:schemeClr>
              </a:gs>
              <a:gs pos="50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348280" y="341909"/>
            <a:ext cx="11475420" cy="4985110"/>
          </a:xfrm>
          <a:prstGeom prst="rect">
            <a:avLst/>
          </a:prstGeom>
          <a:solidFill>
            <a:schemeClr val="bg1"/>
          </a:solidFill>
          <a:ln w="12700" cap="sq">
            <a:noFill/>
            <a:miter/>
          </a:ln>
          <a:effectLst>
            <a:outerShdw dist="38100" blurRad="127000" dir="2700000" sx="100000" sy="100000" kx="0" ky="0" algn="tl" rotWithShape="0">
              <a:schemeClr val="accent1">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1">
            <a:off x="3084126" y="911678"/>
            <a:ext cx="2031005" cy="202502"/>
          </a:xfrm>
          <a:prstGeom prst="roundRect">
            <a:avLst>
              <a:gd name="adj" fmla="val 50000"/>
            </a:avLst>
          </a:prstGeom>
          <a:gradFill>
            <a:gsLst>
              <a:gs pos="0">
                <a:schemeClr val="accent1"/>
              </a:gs>
              <a:gs pos="90000">
                <a:schemeClr val="accent1">
                  <a:alpha val="0"/>
                </a:schemeClr>
              </a:gs>
            </a:gsLst>
            <a:path path="circle">
              <a:fillToRect b="100000" r="100000"/>
            </a:path>
            <a:tileRect t="-100000" l="-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5400000" flipH="1" flipV="0">
            <a:off x="9975960" y="1474632"/>
            <a:ext cx="2304424" cy="49397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5400000" flipH="1" flipV="0">
            <a:off x="10088353" y="1537077"/>
            <a:ext cx="1342596" cy="287795"/>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16200000" flipH="0" flipV="0">
            <a:off x="4067555" y="2455294"/>
            <a:ext cx="3555826" cy="762216"/>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16200000" flipH="0" flipV="0">
            <a:off x="5378271" y="2551650"/>
            <a:ext cx="2071683" cy="44408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6734629" y="1450771"/>
            <a:ext cx="4466198" cy="4466198"/>
          </a:xfrm>
          <a:prstGeom prst="ellipse">
            <a:avLst/>
          </a:prstGeom>
          <a:gradFill>
            <a:gsLst>
              <a:gs pos="0">
                <a:schemeClr val="accent1">
                  <a:lumMod val="60000"/>
                  <a:lumOff val="40000"/>
                </a:schemeClr>
              </a:gs>
              <a:gs pos="61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2607" y="0"/>
            <a:ext cx="12192000" cy="173344"/>
          </a:xfrm>
          <a:prstGeom prst="rect">
            <a:avLst/>
          </a:prstGeom>
          <a:gradFill>
            <a:gsLst>
              <a:gs pos="44000">
                <a:schemeClr val="accent1"/>
              </a:gs>
              <a:gs pos="100000">
                <a:schemeClr val="accent1">
                  <a:lumMod val="60000"/>
                  <a:lumOff val="40000"/>
                </a:schemeClr>
              </a:gs>
            </a:gsLst>
            <a:lin ang="2700000" scaled="0"/>
          </a:gradFill>
          <a:ln w="9525" cap="flat">
            <a:noFill/>
            <a:miter/>
          </a:ln>
          <a:effectLst/>
        </p:spPr>
        <p:txBody>
          <a:bodyPr vert="horz" wrap="square" lIns="0" tIns="0" rIns="0" bIns="0" rtlCol="0" anchor="ctr"/>
          <a:lstStyle/>
          <a:p>
            <a:pPr algn="ctr">
              <a:lnSpc>
                <a:spcPct val="110000"/>
              </a:lnSpc>
            </a:pPr>
            <a:endParaRPr kumimoji="1" lang="zh-CN" altLang="en-US"/>
          </a:p>
        </p:txBody>
      </p:sp>
      <p:pic>
        <p:nvPicPr>
          <p:cNvPr id="12" name=""/>
          <p:cNvPicPr>
            <a:picLocks noChangeAspect="1"/>
          </p:cNvPicPr>
          <p:nvPr/>
        </p:nvPicPr>
        <p:blipFill>
          <a:blip r:embed="rId3">
            <a:alphaModFix amt="100000"/>
          </a:blip>
          <a:srcRect l="0" t="0" r="0" b="0"/>
          <a:stretch>
            <a:fillRect/>
          </a:stretch>
        </p:blipFill>
        <p:spPr>
          <a:xfrm rot="0" flipH="0" flipV="0">
            <a:off x="6490419" y="824917"/>
            <a:ext cx="5137467" cy="5347564"/>
          </a:xfrm>
          <a:prstGeom prst="rect">
            <a:avLst/>
          </a:prstGeom>
          <a:noFill/>
          <a:ln>
            <a:noFill/>
          </a:ln>
        </p:spPr>
      </p:pic>
      <p:sp>
        <p:nvSpPr>
          <p:cNvPr id="13" name="标题 1"/>
          <p:cNvSpPr txBox="1"/>
          <p:nvPr/>
        </p:nvSpPr>
        <p:spPr>
          <a:xfrm rot="0" flipH="0" flipV="0">
            <a:off x="6108424" y="5876528"/>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6693239" y="5876528"/>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7278054" y="5876528"/>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7862869" y="5876528"/>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8447684" y="5876528"/>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9032499" y="5876528"/>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9617314" y="5876528"/>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10202129" y="5876528"/>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10786947" y="5876528"/>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728436" y="774619"/>
            <a:ext cx="2194872" cy="483809"/>
          </a:xfrm>
          <a:prstGeom prst="roundRect">
            <a:avLst>
              <a:gd name="adj" fmla="val 50000"/>
            </a:avLst>
          </a:prstGeom>
          <a:gradFill>
            <a:gsLst>
              <a:gs pos="0">
                <a:schemeClr val="accent1">
                  <a:lumMod val="60000"/>
                  <a:lumOff val="40000"/>
                </a:schemeClr>
              </a:gs>
              <a:gs pos="82000">
                <a:schemeClr val="accent1"/>
              </a:gs>
            </a:gsLst>
            <a:lin ang="2700000" scaled="0"/>
          </a:gra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990853" y="911679"/>
            <a:ext cx="1688596" cy="20968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24" name="标题 1"/>
          <p:cNvSpPr txBox="1"/>
          <p:nvPr/>
        </p:nvSpPr>
        <p:spPr>
          <a:xfrm rot="0" flipH="0" flipV="0">
            <a:off x="793725" y="5860353"/>
            <a:ext cx="2073437" cy="535103"/>
          </a:xfrm>
          <a:prstGeom prst="roundRect">
            <a:avLst>
              <a:gd name="adj" fmla="val 50000"/>
            </a:avLst>
          </a:prstGeom>
          <a:solidFill>
            <a:schemeClr val="bg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3470475" y="5860353"/>
            <a:ext cx="2073437" cy="535103"/>
          </a:xfrm>
          <a:prstGeom prst="roundRect">
            <a:avLst>
              <a:gd name="adj" fmla="val 50000"/>
            </a:avLst>
          </a:prstGeom>
          <a:solidFill>
            <a:schemeClr val="bg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1663161" y="5974016"/>
            <a:ext cx="1177093" cy="307777"/>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265CEF">
                    <a:alpha val="100000"/>
                  </a:srgbClr>
                </a:solidFill>
                <a:latin typeface="Source Han Sans CN Normal"/>
                <a:ea typeface="Source Han Sans CN Normal"/>
                <a:cs typeface="Source Han Sans CN Normal"/>
              </a:rPr>
              <a:t>AiPPT</a:t>
            </a:r>
            <a:endParaRPr kumimoji="1" lang="zh-CN" altLang="en-US"/>
          </a:p>
        </p:txBody>
      </p:sp>
      <p:sp>
        <p:nvSpPr>
          <p:cNvPr id="27" name="标题 1"/>
          <p:cNvSpPr txBox="1"/>
          <p:nvPr/>
        </p:nvSpPr>
        <p:spPr>
          <a:xfrm rot="0" flipH="0" flipV="0">
            <a:off x="3593364" y="5974016"/>
            <a:ext cx="987615" cy="307777"/>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265CEF">
                    <a:alpha val="100000"/>
                  </a:srgbClr>
                </a:solidFill>
                <a:latin typeface="Source Han Sans CN Normal"/>
                <a:ea typeface="Source Han Sans CN Normal"/>
                <a:cs typeface="Source Han Sans CN Normal"/>
              </a:rPr>
              <a:t>时间：</a:t>
            </a:r>
            <a:endParaRPr kumimoji="1" lang="zh-CN" altLang="en-US"/>
          </a:p>
        </p:txBody>
      </p:sp>
      <p:sp>
        <p:nvSpPr>
          <p:cNvPr id="28" name="标题 1"/>
          <p:cNvSpPr txBox="1"/>
          <p:nvPr/>
        </p:nvSpPr>
        <p:spPr>
          <a:xfrm rot="0" flipH="0" flipV="0">
            <a:off x="880203" y="5974016"/>
            <a:ext cx="1177093" cy="307777"/>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265CEF">
                    <a:alpha val="100000"/>
                  </a:srgbClr>
                </a:solidFill>
                <a:latin typeface="Source Han Sans CN Normal"/>
                <a:ea typeface="Source Han Sans CN Normal"/>
                <a:cs typeface="Source Han Sans CN Normal"/>
              </a:rPr>
              <a:t>主讲人：</a:t>
            </a:r>
            <a:endParaRPr kumimoji="1" lang="zh-CN" altLang="en-US"/>
          </a:p>
        </p:txBody>
      </p:sp>
      <p:sp>
        <p:nvSpPr>
          <p:cNvPr id="29" name="标题 1"/>
          <p:cNvSpPr txBox="1"/>
          <p:nvPr/>
        </p:nvSpPr>
        <p:spPr>
          <a:xfrm rot="0" flipH="0" flipV="0">
            <a:off x="4339128" y="5974016"/>
            <a:ext cx="987615" cy="307777"/>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265CEF">
                    <a:alpha val="100000"/>
                  </a:srgbClr>
                </a:solidFill>
                <a:latin typeface="Source Han Sans CN Normal"/>
                <a:ea typeface="Source Han Sans CN Normal"/>
                <a:cs typeface="Source Han Sans CN Normal"/>
              </a:rPr>
              <a:t>202X.X</a:t>
            </a:r>
            <a:endParaRPr kumimoji="1" lang="zh-CN" altLang="en-US"/>
          </a:p>
        </p:txBody>
      </p:sp>
      <p:sp>
        <p:nvSpPr>
          <p:cNvPr id="30" name="标题 1"/>
          <p:cNvSpPr txBox="1"/>
          <p:nvPr/>
        </p:nvSpPr>
        <p:spPr>
          <a:xfrm rot="10800000" flipH="0" flipV="0">
            <a:off x="766763" y="4409029"/>
            <a:ext cx="4680190" cy="473756"/>
          </a:xfrm>
          <a:prstGeom prst="roundRect">
            <a:avLst>
              <a:gd name="adj" fmla="val 50000"/>
            </a:avLst>
          </a:prstGeom>
          <a:gradFill>
            <a:gsLst>
              <a:gs pos="0">
                <a:schemeClr val="accent1">
                  <a:lumMod val="20000"/>
                  <a:lumOff val="80000"/>
                  <a:alpha val="0"/>
                </a:schemeClr>
              </a:gs>
              <a:gs pos="100000">
                <a:schemeClr val="accent1"/>
              </a:gs>
            </a:gsLst>
            <a:lin ang="0" scaled="0"/>
          </a:gradFill>
          <a:ln w="22225"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0" flipV="0">
            <a:off x="896197" y="4445852"/>
            <a:ext cx="2731169" cy="400110"/>
          </a:xfrm>
          <a:prstGeom prst="rect">
            <a:avLst/>
          </a:prstGeom>
          <a:noFill/>
          <a:ln>
            <a:noFill/>
          </a:ln>
        </p:spPr>
        <p:txBody>
          <a:bodyPr vert="horz" wrap="square" lIns="91440" tIns="45720" rIns="91440" bIns="45720" rtlCol="0" anchor="ctr"/>
          <a:lstStyle/>
          <a:p>
            <a:pPr algn="l">
              <a:lnSpc>
                <a:spcPct val="100000"/>
              </a:lnSpc>
            </a:pPr>
            <a:r>
              <a:rPr kumimoji="1" lang="en-US" altLang="zh-CN" sz="1800">
                <a:ln w="12700">
                  <a:noFill/>
                </a:ln>
                <a:solidFill>
                  <a:srgbClr val="FFFFFF">
                    <a:alpha val="100000"/>
                  </a:srgbClr>
                </a:solidFill>
                <a:latin typeface="Source Han Sans CN Normal"/>
                <a:ea typeface="Source Han Sans CN Normal"/>
                <a:cs typeface="Source Han Sans CN Normal"/>
              </a:rPr>
              <a:t>PowerPoint design</a:t>
            </a:r>
            <a:endParaRPr kumimoji="1" lang="zh-CN" altLang="en-US"/>
          </a:p>
        </p:txBody>
      </p:sp>
      <p:sp>
        <p:nvSpPr>
          <p:cNvPr id="32" name="标题 1"/>
          <p:cNvSpPr txBox="1"/>
          <p:nvPr/>
        </p:nvSpPr>
        <p:spPr>
          <a:xfrm rot="0" flipH="0" flipV="0">
            <a:off x="3096469" y="4631507"/>
            <a:ext cx="2844000" cy="28800"/>
          </a:xfrm>
          <a:prstGeom prst="rect">
            <a:avLst/>
          </a:prstGeom>
          <a:gradFill>
            <a:gsLst>
              <a:gs pos="0">
                <a:schemeClr val="bg1"/>
              </a:gs>
              <a:gs pos="100000">
                <a:schemeClr val="accent1">
                  <a:lumMod val="20000"/>
                  <a:lumOff val="8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0" flipV="0">
            <a:off x="641679" y="1626999"/>
            <a:ext cx="3741482" cy="1808015"/>
          </a:xfrm>
          <a:prstGeom prst="rect">
            <a:avLst/>
          </a:prstGeom>
          <a:noFill/>
          <a:ln>
            <a:noFill/>
          </a:ln>
        </p:spPr>
        <p:txBody>
          <a:bodyPr vert="horz" wrap="square" lIns="91440" tIns="45720" rIns="91440" bIns="45720" rtlCol="0" anchor="t"/>
          <a:lstStyle/>
          <a:p>
            <a:pPr algn="l">
              <a:lnSpc>
                <a:spcPct val="110000"/>
              </a:lnSpc>
            </a:pPr>
            <a:r>
              <a:rPr kumimoji="1" lang="en-US" altLang="zh-CN" sz="9600">
                <a:ln w="12700">
                  <a:noFill/>
                </a:ln>
                <a:gradFill>
                  <a:gsLst>
                    <a:gs pos="0">
                      <a:srgbClr val="7D9DF5">
                        <a:alpha val="100000"/>
                      </a:srgbClr>
                    </a:gs>
                    <a:gs pos="99000">
                      <a:srgbClr val="D4DEFC">
                        <a:alpha val="0"/>
                      </a:srgbClr>
                    </a:gs>
                  </a:gsLst>
                  <a:lin ang="5400000" scaled="0"/>
                </a:gradFill>
                <a:latin typeface="Source Han Sans CN Heavy Bold"/>
                <a:ea typeface="Source Han Sans CN Heavy Bold"/>
                <a:cs typeface="Source Han Sans CN Heavy Bold"/>
              </a:rPr>
              <a:t>202X</a:t>
            </a:r>
            <a:endParaRPr kumimoji="1" lang="zh-CN" altLang="en-US"/>
          </a:p>
        </p:txBody>
      </p:sp>
      <p:sp>
        <p:nvSpPr>
          <p:cNvPr id="34" name="标题 1"/>
          <p:cNvSpPr txBox="1"/>
          <p:nvPr/>
        </p:nvSpPr>
        <p:spPr>
          <a:xfrm rot="0" flipH="0" flipV="0">
            <a:off x="668437" y="2579962"/>
            <a:ext cx="5331310" cy="1721327"/>
          </a:xfrm>
          <a:prstGeom prst="rect">
            <a:avLst/>
          </a:prstGeom>
          <a:noFill/>
          <a:ln>
            <a:noFill/>
          </a:ln>
        </p:spPr>
        <p:txBody>
          <a:bodyPr vert="horz" wrap="square" lIns="91440" tIns="45720" rIns="91440" bIns="45720" rtlCol="0" anchor="t"/>
          <a:lstStyle/>
          <a:p>
            <a:pPr algn="l">
              <a:lnSpc>
                <a:spcPct val="130000"/>
              </a:lnSpc>
            </a:pPr>
            <a:r>
              <a:rPr kumimoji="1" lang="en-US" altLang="zh-CN" sz="3900">
                <a:ln w="12700">
                  <a:noFill/>
                </a:ln>
                <a:solidFill>
                  <a:srgbClr val="262626">
                    <a:alpha val="100000"/>
                  </a:srgbClr>
                </a:solidFill>
                <a:latin typeface="Source Han Sans CN Heavy Bold"/>
                <a:ea typeface="Source Han Sans CN Heavy Bold"/>
                <a:cs typeface="Source Han Sans CN Heavy Bold"/>
              </a:rPr>
              <a:t>政务客服智能化解决方案</a:t>
            </a:r>
            <a:endParaRPr kumimoji="1" lang="zh-CN" altLang="en-US"/>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361054" y="4048880"/>
            <a:ext cx="5162450" cy="1944906"/>
          </a:xfrm>
          <a:prstGeom prst="roundRect">
            <a:avLst>
              <a:gd name="adj" fmla="val 5006"/>
            </a:avLst>
          </a:prstGeom>
          <a:solidFill>
            <a:schemeClr val="bg1"/>
          </a:solidFill>
          <a:ln w="6350" cap="sq">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6364415" y="4059830"/>
            <a:ext cx="5162450" cy="792254"/>
          </a:xfrm>
          <a:prstGeom prst="round2SameRect">
            <a:avLst>
              <a:gd name="adj1" fmla="val 17249"/>
              <a:gd name="adj2" fmla="val 0"/>
            </a:avLst>
          </a:prstGeom>
          <a:gradFill>
            <a:gsLst>
              <a:gs pos="1000">
                <a:schemeClr val="accent1">
                  <a:alpha val="100000"/>
                </a:schemeClr>
              </a:gs>
              <a:gs pos="100000">
                <a:schemeClr val="accent1">
                  <a:lumMod val="60000"/>
                  <a:lumOff val="40000"/>
                  <a:alpha val="100000"/>
                </a:schemeClr>
              </a:gs>
            </a:gsLst>
            <a:lin ang="2700000" scaled="0"/>
          </a:gradFill>
          <a:ln w="12700" cap="sq">
            <a:noFill/>
            <a:miter/>
          </a:ln>
          <a:effectLst/>
        </p:spPr>
        <p:txBody>
          <a:bodyPr vert="horz" wrap="square" lIns="0" tIns="0" rIns="0" bIns="0" rtlCol="0" anchor="ctr"/>
          <a:lstStyle/>
          <a:p>
            <a:pPr algn="ctr">
              <a:lnSpc>
                <a:spcPct val="110000"/>
              </a:lnSpc>
            </a:pPr>
            <a:endParaRPr kumimoji="1" lang="zh-CN" altLang="en-US"/>
          </a:p>
        </p:txBody>
      </p:sp>
      <p:sp>
        <p:nvSpPr>
          <p:cNvPr id="6" name="标题 1"/>
          <p:cNvSpPr txBox="1"/>
          <p:nvPr/>
        </p:nvSpPr>
        <p:spPr>
          <a:xfrm rot="0" flipH="0" flipV="0">
            <a:off x="6802729" y="5770721"/>
            <a:ext cx="4426654" cy="95910"/>
          </a:xfrm>
          <a:prstGeom prst="roundRect">
            <a:avLst>
              <a:gd name="adj" fmla="val 50000"/>
            </a:avLst>
          </a:prstGeom>
          <a:solidFill>
            <a:schemeClr val="accent1">
              <a:lumMod val="20000"/>
              <a:lumOff val="80000"/>
              <a:alpha val="30000"/>
            </a:schemeClr>
          </a:solidFill>
          <a:ln cap="sq">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6798177" y="4958882"/>
            <a:ext cx="4579808" cy="790607"/>
          </a:xfrm>
          <a:prstGeom prst="rect">
            <a:avLst/>
          </a:prstGeom>
          <a:noFill/>
          <a:ln>
            <a:noFill/>
          </a:ln>
        </p:spPr>
        <p:txBody>
          <a:bodyPr vert="horz" wrap="square" lIns="0" tIns="0" rIns="0" bIns="0" rtlCol="0" anchor="t"/>
          <a:lstStyle/>
          <a:p>
            <a:pPr algn="l">
              <a:lnSpc>
                <a:spcPct val="150000"/>
              </a:lnSpc>
            </a:pPr>
            <a:r>
              <a:rPr kumimoji="1" lang="en-US" altLang="zh-CN" sz="1045">
                <a:ln w="12700">
                  <a:noFill/>
                </a:ln>
                <a:solidFill>
                  <a:srgbClr val="262626">
                    <a:alpha val="100000"/>
                  </a:srgbClr>
                </a:solidFill>
                <a:latin typeface="Source Han Sans CN Normal"/>
                <a:ea typeface="Source Han Sans CN Normal"/>
                <a:cs typeface="Source Han Sans CN Normal"/>
              </a:rPr>
              <a:t>两地三中心部署架构，数据实时同步间隔≤1分钟。当主中心故障时，10秒内自动切换至灾备节点，会话状态无缝迁移。每日凌晨进行增量快照备份，支持按时间点恢复，RPO&lt;15分钟，RTO&lt;30分钟。</a:t>
            </a:r>
            <a:endParaRPr kumimoji="1" lang="zh-CN" altLang="en-US"/>
          </a:p>
        </p:txBody>
      </p:sp>
      <p:sp>
        <p:nvSpPr>
          <p:cNvPr id="8" name="标题 1"/>
          <p:cNvSpPr txBox="1"/>
          <p:nvPr/>
        </p:nvSpPr>
        <p:spPr>
          <a:xfrm rot="0" flipH="0" flipV="0">
            <a:off x="7458006" y="4152775"/>
            <a:ext cx="2016000" cy="618183"/>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灾备与容错方案</a:t>
            </a:r>
            <a:endParaRPr kumimoji="1" lang="zh-CN" altLang="en-US"/>
          </a:p>
        </p:txBody>
      </p:sp>
      <p:sp>
        <p:nvSpPr>
          <p:cNvPr id="9" name="标题 1"/>
          <p:cNvSpPr txBox="1"/>
          <p:nvPr/>
        </p:nvSpPr>
        <p:spPr>
          <a:xfrm rot="0" flipH="0" flipV="0">
            <a:off x="9595653" y="3740273"/>
            <a:ext cx="1576550" cy="714545"/>
          </a:xfrm>
          <a:prstGeom prst="roundRect">
            <a:avLst/>
          </a:prstGeom>
          <a:solidFill>
            <a:schemeClr val="bg1"/>
          </a:solidFill>
          <a:ln w="6350" cap="sq">
            <a:solidFill>
              <a:schemeClr val="accent1"/>
            </a:solidFill>
            <a:miter/>
          </a:ln>
          <a:effectLst/>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rot="0" flipH="0" flipV="0">
            <a:off x="9845177" y="3649594"/>
            <a:ext cx="1062976" cy="773393"/>
          </a:xfrm>
          <a:prstGeom prst="rect">
            <a:avLst/>
          </a:prstGeom>
          <a:noFill/>
          <a:ln>
            <a:noFill/>
          </a:ln>
        </p:spPr>
        <p:txBody>
          <a:bodyPr vert="horz" wrap="square" lIns="0" tIns="0" rIns="0" bIns="0" rtlCol="0" anchor="ctr"/>
          <a:lstStyle/>
          <a:p>
            <a:pPr algn="ctr">
              <a:lnSpc>
                <a:spcPct val="130000"/>
              </a:lnSpc>
            </a:pPr>
            <a:r>
              <a:rPr kumimoji="1" lang="en-US" altLang="zh-CN" sz="3600">
                <a:ln w="19050">
                  <a:noFill/>
                </a:ln>
                <a:solidFill>
                  <a:srgbClr val="265CEF">
                    <a:alpha val="100000"/>
                  </a:srgbClr>
                </a:solidFill>
                <a:latin typeface="OPPOSans H"/>
                <a:ea typeface="OPPOSans H"/>
                <a:cs typeface="OPPOSans H"/>
              </a:rPr>
              <a:t>04</a:t>
            </a:r>
            <a:endParaRPr kumimoji="1" lang="zh-CN" altLang="en-US"/>
          </a:p>
        </p:txBody>
      </p:sp>
      <p:sp>
        <p:nvSpPr>
          <p:cNvPr id="11" name="标题 1"/>
          <p:cNvSpPr txBox="1"/>
          <p:nvPr/>
        </p:nvSpPr>
        <p:spPr>
          <a:xfrm rot="0" flipH="0" flipV="0">
            <a:off x="6792203" y="4221436"/>
            <a:ext cx="442910" cy="469042"/>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0" flipV="0">
            <a:off x="6361054" y="1697159"/>
            <a:ext cx="5162450" cy="1944906"/>
          </a:xfrm>
          <a:prstGeom prst="roundRect">
            <a:avLst>
              <a:gd name="adj" fmla="val 5006"/>
            </a:avLst>
          </a:prstGeom>
          <a:solidFill>
            <a:schemeClr val="bg1"/>
          </a:solidFill>
          <a:ln w="6350" cap="sq">
            <a:solidFill>
              <a:schemeClr val="accent2"/>
            </a:solidFill>
            <a:miter/>
          </a:ln>
          <a:effectLst/>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rot="0" flipH="0" flipV="0">
            <a:off x="6364415" y="1691668"/>
            <a:ext cx="5162450" cy="792255"/>
          </a:xfrm>
          <a:prstGeom prst="round2SameRect">
            <a:avLst>
              <a:gd name="adj1" fmla="val 17249"/>
              <a:gd name="adj2" fmla="val 0"/>
            </a:avLst>
          </a:prstGeom>
          <a:gradFill>
            <a:gsLst>
              <a:gs pos="1000">
                <a:schemeClr val="accent2">
                  <a:alpha val="100000"/>
                </a:schemeClr>
              </a:gs>
              <a:gs pos="100000">
                <a:schemeClr val="accent2">
                  <a:lumMod val="60000"/>
                  <a:lumOff val="40000"/>
                  <a:alpha val="100000"/>
                </a:schemeClr>
              </a:gs>
            </a:gsLst>
            <a:lin ang="2700000" scaled="0"/>
          </a:gradFill>
          <a:ln cap="sq">
            <a:noFill/>
            <a:prstDash val="solid"/>
            <a:miter/>
          </a:ln>
          <a:effectLst/>
        </p:spPr>
        <p:txBody>
          <a:bodyPr vert="horz" wrap="square" lIns="0" tIns="0" rIns="0" bIns="0" rtlCol="0" anchor="ctr"/>
          <a:lstStyle/>
          <a:p>
            <a:pPr algn="ctr">
              <a:lnSpc>
                <a:spcPct val="110000"/>
              </a:lnSpc>
            </a:pPr>
            <a:endParaRPr kumimoji="1" lang="zh-CN" altLang="en-US"/>
          </a:p>
        </p:txBody>
      </p:sp>
      <p:sp>
        <p:nvSpPr>
          <p:cNvPr id="14" name="标题 1"/>
          <p:cNvSpPr txBox="1"/>
          <p:nvPr/>
        </p:nvSpPr>
        <p:spPr>
          <a:xfrm rot="0" flipH="0" flipV="0">
            <a:off x="6802729" y="3419000"/>
            <a:ext cx="4426654" cy="95910"/>
          </a:xfrm>
          <a:prstGeom prst="roundRect">
            <a:avLst>
              <a:gd name="adj" fmla="val 50000"/>
            </a:avLst>
          </a:prstGeom>
          <a:solidFill>
            <a:schemeClr val="accent2">
              <a:lumMod val="20000"/>
              <a:lumOff val="80000"/>
              <a:alpha val="30000"/>
            </a:schemeClr>
          </a:solidFill>
          <a:ln cap="sq">
            <a:noFill/>
            <a:prstDash val="solid"/>
            <a:miter/>
          </a:ln>
          <a:effectLst/>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rot="0" flipH="0" flipV="0">
            <a:off x="6798177" y="2590721"/>
            <a:ext cx="4579808" cy="790607"/>
          </a:xfrm>
          <a:prstGeom prst="rect">
            <a:avLst/>
          </a:prstGeom>
          <a:noFill/>
          <a:ln>
            <a:noFill/>
          </a:ln>
        </p:spPr>
        <p:txBody>
          <a:bodyPr vert="horz" wrap="square" lIns="0" tIns="0" rIns="0" bIns="0" rtlCol="0" anchor="t"/>
          <a:lstStyle/>
          <a:p>
            <a:pPr algn="l">
              <a:lnSpc>
                <a:spcPct val="150000"/>
              </a:lnSpc>
            </a:pPr>
            <a:r>
              <a:rPr kumimoji="1" lang="en-US" altLang="zh-CN" sz="1045">
                <a:ln w="12700">
                  <a:noFill/>
                </a:ln>
                <a:solidFill>
                  <a:srgbClr val="262626">
                    <a:alpha val="100000"/>
                  </a:srgbClr>
                </a:solidFill>
                <a:latin typeface="Source Han Sans CN Normal"/>
                <a:ea typeface="Source Han Sans CN Normal"/>
                <a:cs typeface="Source Han Sans CN Normal"/>
              </a:rPr>
              <a:t>提供标准RESTful接口与呼叫中心CTI、工单系统对接，通过中间件适配不同厂商协议。支持从业务系统自动获取用户参保信息、贷款记录等数据，实现"咨询- 办理- 反馈"全流程闭环，减少人工重复录入。</a:t>
            </a:r>
            <a:endParaRPr kumimoji="1" lang="zh-CN" altLang="en-US"/>
          </a:p>
        </p:txBody>
      </p:sp>
      <p:sp>
        <p:nvSpPr>
          <p:cNvPr id="16" name="标题 1"/>
          <p:cNvSpPr txBox="1"/>
          <p:nvPr/>
        </p:nvSpPr>
        <p:spPr>
          <a:xfrm rot="0" flipH="0" flipV="0">
            <a:off x="7458006" y="1772794"/>
            <a:ext cx="2016000" cy="618183"/>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与现有系统对接</a:t>
            </a:r>
            <a:endParaRPr kumimoji="1" lang="zh-CN" altLang="en-US"/>
          </a:p>
        </p:txBody>
      </p:sp>
      <p:sp>
        <p:nvSpPr>
          <p:cNvPr id="17" name="标题 1"/>
          <p:cNvSpPr txBox="1"/>
          <p:nvPr/>
        </p:nvSpPr>
        <p:spPr>
          <a:xfrm rot="0" flipH="0" flipV="0">
            <a:off x="9595653" y="1351999"/>
            <a:ext cx="1576550" cy="714545"/>
          </a:xfrm>
          <a:prstGeom prst="roundRect">
            <a:avLst/>
          </a:prstGeom>
          <a:solidFill>
            <a:schemeClr val="bg1"/>
          </a:solidFill>
          <a:ln w="6350" cap="sq">
            <a:solidFill>
              <a:schemeClr val="accent2"/>
            </a:solidFill>
            <a:miter/>
          </a:ln>
          <a:effectLst/>
        </p:spPr>
        <p:txBody>
          <a:bodyPr vert="horz" wrap="square" lIns="91440" tIns="45720" rIns="91440" bIns="45720" rtlCol="0" anchor="ctr"/>
          <a:lstStyle/>
          <a:p>
            <a:pPr algn="ctr">
              <a:lnSpc>
                <a:spcPct val="100000"/>
              </a:lnSpc>
            </a:pPr>
            <a:endParaRPr kumimoji="1" lang="zh-CN" altLang="en-US"/>
          </a:p>
        </p:txBody>
      </p:sp>
      <p:sp>
        <p:nvSpPr>
          <p:cNvPr id="18" name="标题 1"/>
          <p:cNvSpPr txBox="1"/>
          <p:nvPr/>
        </p:nvSpPr>
        <p:spPr>
          <a:xfrm rot="0" flipH="0" flipV="0">
            <a:off x="9840808" y="1274881"/>
            <a:ext cx="1062976" cy="773393"/>
          </a:xfrm>
          <a:prstGeom prst="rect">
            <a:avLst/>
          </a:prstGeom>
          <a:noFill/>
          <a:ln>
            <a:noFill/>
          </a:ln>
        </p:spPr>
        <p:txBody>
          <a:bodyPr vert="horz" wrap="square" lIns="0" tIns="0" rIns="0" bIns="0" rtlCol="0" anchor="ctr"/>
          <a:lstStyle/>
          <a:p>
            <a:pPr algn="ctr">
              <a:lnSpc>
                <a:spcPct val="130000"/>
              </a:lnSpc>
            </a:pPr>
            <a:r>
              <a:rPr kumimoji="1" lang="en-US" altLang="zh-CN" sz="3600">
                <a:ln w="19050">
                  <a:noFill/>
                </a:ln>
                <a:solidFill>
                  <a:srgbClr val="0A48F6">
                    <a:alpha val="100000"/>
                  </a:srgbClr>
                </a:solidFill>
                <a:latin typeface="OPPOSans H"/>
                <a:ea typeface="OPPOSans H"/>
                <a:cs typeface="OPPOSans H"/>
              </a:rPr>
              <a:t>02</a:t>
            </a:r>
            <a:endParaRPr kumimoji="1" lang="zh-CN" altLang="en-US"/>
          </a:p>
        </p:txBody>
      </p:sp>
      <p:sp>
        <p:nvSpPr>
          <p:cNvPr id="19" name="标题 1"/>
          <p:cNvSpPr txBox="1"/>
          <p:nvPr/>
        </p:nvSpPr>
        <p:spPr>
          <a:xfrm rot="0" flipH="0" flipV="0">
            <a:off x="6794231" y="1832782"/>
            <a:ext cx="428454" cy="510026"/>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0" flipH="0" flipV="0">
            <a:off x="652434" y="4049927"/>
            <a:ext cx="5162450" cy="1944906"/>
          </a:xfrm>
          <a:prstGeom prst="roundRect">
            <a:avLst>
              <a:gd name="adj" fmla="val 5006"/>
            </a:avLst>
          </a:prstGeom>
          <a:solidFill>
            <a:schemeClr val="bg1"/>
          </a:solidFill>
          <a:ln w="635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660347" y="4060877"/>
            <a:ext cx="5162450" cy="792254"/>
          </a:xfrm>
          <a:prstGeom prst="round2SameRect">
            <a:avLst>
              <a:gd name="adj1" fmla="val 17249"/>
              <a:gd name="adj2" fmla="val 0"/>
            </a:avLst>
          </a:prstGeom>
          <a:gradFill>
            <a:gsLst>
              <a:gs pos="1000">
                <a:schemeClr val="accent2">
                  <a:alpha val="100000"/>
                </a:schemeClr>
              </a:gs>
              <a:gs pos="100000">
                <a:schemeClr val="accent2">
                  <a:lumMod val="60000"/>
                  <a:lumOff val="40000"/>
                  <a:alpha val="100000"/>
                </a:schemeClr>
              </a:gs>
            </a:gsLst>
            <a:lin ang="2700000" scaled="0"/>
          </a:gradFill>
          <a:ln cap="sq">
            <a:noFill/>
            <a:prstDash val="solid"/>
            <a:miter/>
          </a:ln>
          <a:effectLst/>
        </p:spPr>
        <p:txBody>
          <a:bodyPr vert="horz" wrap="square" lIns="0" tIns="0" rIns="0" bIns="0" rtlCol="0" anchor="ctr"/>
          <a:lstStyle/>
          <a:p>
            <a:pPr algn="ctr">
              <a:lnSpc>
                <a:spcPct val="110000"/>
              </a:lnSpc>
            </a:pPr>
            <a:endParaRPr kumimoji="1" lang="zh-CN" altLang="en-US"/>
          </a:p>
        </p:txBody>
      </p:sp>
      <p:sp>
        <p:nvSpPr>
          <p:cNvPr id="22" name="标题 1"/>
          <p:cNvSpPr txBox="1"/>
          <p:nvPr/>
        </p:nvSpPr>
        <p:spPr>
          <a:xfrm rot="0" flipH="0" flipV="0">
            <a:off x="1094109" y="5771768"/>
            <a:ext cx="4426654" cy="95910"/>
          </a:xfrm>
          <a:prstGeom prst="roundRect">
            <a:avLst>
              <a:gd name="adj" fmla="val 50000"/>
            </a:avLst>
          </a:prstGeom>
          <a:solidFill>
            <a:schemeClr val="accent2">
              <a:lumMod val="20000"/>
              <a:lumOff val="80000"/>
              <a:alpha val="30000"/>
            </a:schemeClr>
          </a:solidFill>
          <a:ln cap="sq">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1094109" y="4959930"/>
            <a:ext cx="4579808" cy="790606"/>
          </a:xfrm>
          <a:prstGeom prst="rect">
            <a:avLst/>
          </a:prstGeom>
          <a:noFill/>
          <a:ln>
            <a:noFill/>
          </a:ln>
        </p:spPr>
        <p:txBody>
          <a:bodyPr vert="horz" wrap="square" lIns="0" tIns="0" rIns="0" bIns="0" rtlCol="0" anchor="t"/>
          <a:lstStyle/>
          <a:p>
            <a:pPr algn="l">
              <a:lnSpc>
                <a:spcPct val="150000"/>
              </a:lnSpc>
            </a:pPr>
            <a:r>
              <a:rPr kumimoji="1" lang="en-US" altLang="zh-CN" sz="1045">
                <a:ln w="12700">
                  <a:noFill/>
                </a:ln>
                <a:solidFill>
                  <a:srgbClr val="262626">
                    <a:alpha val="100000"/>
                  </a:srgbClr>
                </a:solidFill>
                <a:latin typeface="Source Han Sans CN Normal"/>
                <a:ea typeface="Source Han Sans CN Normal"/>
                <a:cs typeface="Source Han Sans CN Normal"/>
              </a:rPr>
              <a:t>基于Kubernetes的弹性伸缩架构可应对早高峰咨询流量，单集群支持5000QPS的语音并发处理。采用读写分离的数据库架构，关键服务模块设有熔断降级策略，在80%负载下仍能保证SLA不低于99.9%。</a:t>
            </a:r>
            <a:endParaRPr kumimoji="1" lang="zh-CN" altLang="en-US"/>
          </a:p>
        </p:txBody>
      </p:sp>
      <p:sp>
        <p:nvSpPr>
          <p:cNvPr id="24" name="标题 1"/>
          <p:cNvSpPr txBox="1"/>
          <p:nvPr/>
        </p:nvSpPr>
        <p:spPr>
          <a:xfrm rot="0" flipH="0" flipV="0">
            <a:off x="1781150" y="4144641"/>
            <a:ext cx="2016000" cy="618183"/>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高并发处理能力</a:t>
            </a:r>
            <a:endParaRPr kumimoji="1" lang="zh-CN" altLang="en-US"/>
          </a:p>
        </p:txBody>
      </p:sp>
      <p:sp>
        <p:nvSpPr>
          <p:cNvPr id="25" name="标题 1"/>
          <p:cNvSpPr txBox="1"/>
          <p:nvPr/>
        </p:nvSpPr>
        <p:spPr>
          <a:xfrm rot="0" flipH="0" flipV="0">
            <a:off x="3895697" y="3741321"/>
            <a:ext cx="1576549" cy="714545"/>
          </a:xfrm>
          <a:prstGeom prst="roundRect">
            <a:avLst/>
          </a:prstGeom>
          <a:solidFill>
            <a:schemeClr val="bg1"/>
          </a:solidFill>
          <a:ln w="635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1070720" y="4239388"/>
            <a:ext cx="459640" cy="435233"/>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rot="0" flipH="0" flipV="0">
            <a:off x="664348" y="1697926"/>
            <a:ext cx="5162450" cy="1944906"/>
          </a:xfrm>
          <a:prstGeom prst="roundRect">
            <a:avLst>
              <a:gd name="adj" fmla="val 5006"/>
            </a:avLst>
          </a:prstGeom>
          <a:solidFill>
            <a:schemeClr val="bg1"/>
          </a:solidFill>
          <a:ln w="6350" cap="sq">
            <a:solidFill>
              <a:schemeClr val="accent1"/>
            </a:solidFill>
            <a:miter/>
          </a:ln>
          <a:effectLst/>
        </p:spPr>
        <p:txBody>
          <a:bodyPr vert="horz" wrap="square" lIns="91440" tIns="45720" rIns="91440" bIns="45720" rtlCol="0" anchor="ctr"/>
          <a:lstStyle/>
          <a:p>
            <a:pPr algn="ctr">
              <a:lnSpc>
                <a:spcPct val="100000"/>
              </a:lnSpc>
            </a:pPr>
            <a:endParaRPr kumimoji="1" lang="zh-CN" altLang="en-US"/>
          </a:p>
        </p:txBody>
      </p:sp>
      <p:sp>
        <p:nvSpPr>
          <p:cNvPr id="28" name="标题 1"/>
          <p:cNvSpPr txBox="1"/>
          <p:nvPr/>
        </p:nvSpPr>
        <p:spPr>
          <a:xfrm rot="0" flipH="0" flipV="0">
            <a:off x="664348" y="1689996"/>
            <a:ext cx="5162450" cy="792254"/>
          </a:xfrm>
          <a:prstGeom prst="round2SameRect">
            <a:avLst>
              <a:gd name="adj1" fmla="val 17249"/>
              <a:gd name="adj2" fmla="val 0"/>
            </a:avLst>
          </a:prstGeom>
          <a:gradFill>
            <a:gsLst>
              <a:gs pos="1000">
                <a:schemeClr val="accent1">
                  <a:alpha val="100000"/>
                </a:schemeClr>
              </a:gs>
              <a:gs pos="100000">
                <a:schemeClr val="accent1">
                  <a:lumMod val="60000"/>
                  <a:lumOff val="40000"/>
                  <a:alpha val="100000"/>
                </a:schemeClr>
              </a:gs>
            </a:gsLst>
            <a:lin ang="2700000" scaled="0"/>
          </a:gradFill>
          <a:ln w="12700" cap="sq">
            <a:noFill/>
            <a:miter/>
          </a:ln>
          <a:effectLst/>
        </p:spPr>
        <p:txBody>
          <a:bodyPr vert="horz" wrap="square" lIns="0" tIns="0" rIns="0" bIns="0" rtlCol="0" anchor="ctr"/>
          <a:lstStyle/>
          <a:p>
            <a:pPr algn="ctr">
              <a:lnSpc>
                <a:spcPct val="110000"/>
              </a:lnSpc>
            </a:pPr>
            <a:endParaRPr kumimoji="1" lang="zh-CN" altLang="en-US"/>
          </a:p>
        </p:txBody>
      </p:sp>
      <p:sp>
        <p:nvSpPr>
          <p:cNvPr id="29" name="标题 1"/>
          <p:cNvSpPr txBox="1"/>
          <p:nvPr/>
        </p:nvSpPr>
        <p:spPr>
          <a:xfrm rot="0" flipH="0" flipV="0">
            <a:off x="1098110" y="2589048"/>
            <a:ext cx="4579808" cy="790607"/>
          </a:xfrm>
          <a:prstGeom prst="rect">
            <a:avLst/>
          </a:prstGeom>
          <a:noFill/>
          <a:ln>
            <a:noFill/>
          </a:ln>
        </p:spPr>
        <p:txBody>
          <a:bodyPr vert="horz" wrap="square" lIns="0" tIns="0" rIns="0" bIns="0" rtlCol="0" anchor="t"/>
          <a:lstStyle/>
          <a:p>
            <a:pPr algn="l">
              <a:lnSpc>
                <a:spcPct val="150000"/>
              </a:lnSpc>
            </a:pPr>
            <a:r>
              <a:rPr kumimoji="1" lang="en-US" altLang="zh-CN" sz="1045">
                <a:ln w="12700">
                  <a:noFill/>
                </a:ln>
                <a:solidFill>
                  <a:srgbClr val="262626">
                    <a:alpha val="100000"/>
                  </a:srgbClr>
                </a:solidFill>
                <a:latin typeface="Source Han Sans CN Normal"/>
                <a:ea typeface="Source Han Sans CN Normal"/>
                <a:cs typeface="Source Han Sans CN Normal"/>
              </a:rPr>
              <a:t>前端采用Vue3+TypeScript构建低延迟交互界面，后端通过SpringCloud微服务架构实现模块解耦。设计专用通信协议保障ASR流式传输稳定性，知识库查询API响应时间控制在500ms内，支持200+坐席并发操作。</a:t>
            </a:r>
            <a:endParaRPr kumimoji="1" lang="zh-CN" altLang="en-US"/>
          </a:p>
        </p:txBody>
      </p:sp>
      <p:sp>
        <p:nvSpPr>
          <p:cNvPr id="30" name="标题 1"/>
          <p:cNvSpPr txBox="1"/>
          <p:nvPr/>
        </p:nvSpPr>
        <p:spPr>
          <a:xfrm rot="0" flipH="0" flipV="0">
            <a:off x="1781150" y="1768749"/>
            <a:ext cx="2016395" cy="618183"/>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前后端协同设计</a:t>
            </a:r>
            <a:endParaRPr kumimoji="1" lang="zh-CN" altLang="en-US"/>
          </a:p>
        </p:txBody>
      </p:sp>
      <p:sp>
        <p:nvSpPr>
          <p:cNvPr id="31" name="标题 1"/>
          <p:cNvSpPr txBox="1"/>
          <p:nvPr/>
        </p:nvSpPr>
        <p:spPr>
          <a:xfrm rot="0" flipH="0" flipV="0">
            <a:off x="3895697" y="1352765"/>
            <a:ext cx="1576549" cy="714545"/>
          </a:xfrm>
          <a:prstGeom prst="roundRect">
            <a:avLst/>
          </a:prstGeom>
          <a:solidFill>
            <a:schemeClr val="bg1"/>
          </a:solidFill>
          <a:ln w="6350" cap="sq">
            <a:solidFill>
              <a:schemeClr val="accent1"/>
            </a:solidFill>
            <a:miter/>
          </a:ln>
          <a:effectLst/>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rot="0" flipH="0" flipV="0">
            <a:off x="4152207" y="1269567"/>
            <a:ext cx="1062976" cy="773392"/>
          </a:xfrm>
          <a:prstGeom prst="rect">
            <a:avLst/>
          </a:prstGeom>
          <a:noFill/>
          <a:ln>
            <a:noFill/>
          </a:ln>
        </p:spPr>
        <p:txBody>
          <a:bodyPr vert="horz" wrap="square" lIns="0" tIns="0" rIns="0" bIns="0" rtlCol="0" anchor="ctr"/>
          <a:lstStyle/>
          <a:p>
            <a:pPr algn="ctr">
              <a:lnSpc>
                <a:spcPct val="130000"/>
              </a:lnSpc>
            </a:pPr>
            <a:r>
              <a:rPr kumimoji="1" lang="en-US" altLang="zh-CN" sz="3600">
                <a:ln w="19050">
                  <a:noFill/>
                </a:ln>
                <a:solidFill>
                  <a:srgbClr val="265CEF">
                    <a:alpha val="100000"/>
                  </a:srgbClr>
                </a:solidFill>
                <a:latin typeface="OPPOSans H"/>
                <a:ea typeface="OPPOSans H"/>
                <a:cs typeface="OPPOSans H"/>
              </a:rPr>
              <a:t>01</a:t>
            </a:r>
            <a:endParaRPr kumimoji="1" lang="zh-CN" altLang="en-US"/>
          </a:p>
        </p:txBody>
      </p:sp>
      <p:sp>
        <p:nvSpPr>
          <p:cNvPr id="33" name="标题 1"/>
          <p:cNvSpPr txBox="1"/>
          <p:nvPr/>
        </p:nvSpPr>
        <p:spPr>
          <a:xfrm rot="0" flipH="0" flipV="0">
            <a:off x="1081225" y="1813613"/>
            <a:ext cx="476090" cy="545020"/>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34" name="标题 1"/>
          <p:cNvSpPr txBox="1"/>
          <p:nvPr/>
        </p:nvSpPr>
        <p:spPr>
          <a:xfrm rot="0" flipH="0" flipV="0">
            <a:off x="1032246" y="3419767"/>
            <a:ext cx="4426654" cy="95910"/>
          </a:xfrm>
          <a:prstGeom prst="roundRect">
            <a:avLst>
              <a:gd name="adj" fmla="val 50000"/>
            </a:avLst>
          </a:prstGeom>
          <a:solidFill>
            <a:schemeClr val="accent1">
              <a:lumMod val="20000"/>
              <a:lumOff val="80000"/>
              <a:alpha val="30000"/>
            </a:schemeClr>
          </a:solidFill>
          <a:ln cap="sq">
            <a:noFill/>
            <a:prstDash val="solid"/>
            <a:miter/>
          </a:ln>
          <a:effectLst/>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rot="0" flipH="0" flipV="0">
            <a:off x="4152207" y="3682567"/>
            <a:ext cx="1062976" cy="773392"/>
          </a:xfrm>
          <a:prstGeom prst="rect">
            <a:avLst/>
          </a:prstGeom>
          <a:noFill/>
          <a:ln>
            <a:noFill/>
          </a:ln>
        </p:spPr>
        <p:txBody>
          <a:bodyPr vert="horz" wrap="square" lIns="0" tIns="0" rIns="0" bIns="0" rtlCol="0" anchor="ctr"/>
          <a:lstStyle/>
          <a:p>
            <a:pPr algn="ctr">
              <a:lnSpc>
                <a:spcPct val="130000"/>
              </a:lnSpc>
            </a:pPr>
            <a:r>
              <a:rPr kumimoji="1" lang="en-US" altLang="zh-CN" sz="3600">
                <a:ln w="19050">
                  <a:noFill/>
                </a:ln>
                <a:solidFill>
                  <a:srgbClr val="0A48F6">
                    <a:alpha val="100000"/>
                  </a:srgbClr>
                </a:solidFill>
                <a:latin typeface="OPPOSans H"/>
                <a:ea typeface="OPPOSans H"/>
                <a:cs typeface="OPPOSans H"/>
              </a:rPr>
              <a:t>03</a:t>
            </a:r>
            <a:endParaRPr kumimoji="1" lang="zh-CN" altLang="en-US"/>
          </a:p>
        </p:txBody>
      </p:sp>
      <p:sp>
        <p:nvSpPr>
          <p:cNvPr id="36"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8"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9"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0"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1"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2"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系统集成架构</a:t>
            </a:r>
            <a:endParaRPr kumimoji="1" lang="zh-CN" altLang="en-US"/>
          </a:p>
        </p:txBody>
      </p:sp>
      <p:sp>
        <p:nvSpPr>
          <p:cNvPr id="43"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1" flipV="0">
            <a:off x="-2607"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1" flipV="0">
            <a:off x="-2607" y="5514047"/>
            <a:ext cx="12192000" cy="1343953"/>
          </a:xfrm>
          <a:prstGeom prst="rect">
            <a:avLst/>
          </a:prstGeom>
          <a:gradFill>
            <a:gsLst>
              <a:gs pos="0">
                <a:schemeClr val="accent1">
                  <a:lumMod val="60000"/>
                  <a:lumOff val="40000"/>
                </a:schemeClr>
              </a:gs>
              <a:gs pos="50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1" flipV="0">
            <a:off x="365693" y="422119"/>
            <a:ext cx="11475420" cy="4985110"/>
          </a:xfrm>
          <a:prstGeom prst="rect">
            <a:avLst/>
          </a:prstGeom>
          <a:solidFill>
            <a:schemeClr val="bg1"/>
          </a:solidFill>
          <a:ln w="12700" cap="sq">
            <a:noFill/>
            <a:miter/>
          </a:ln>
          <a:effectLst>
            <a:outerShdw dist="38100" blurRad="127000" dir="2700000" sx="100000" sy="100000" kx="0" ky="0" algn="tl" rotWithShape="0">
              <a:schemeClr val="accent1">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6200000" flipH="0" flipV="0">
            <a:off x="-90991" y="1474632"/>
            <a:ext cx="2304424" cy="49397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6200000" flipH="0" flipV="0">
            <a:off x="758444" y="1537077"/>
            <a:ext cx="1342596" cy="287795"/>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5400000" flipH="1" flipV="0">
            <a:off x="4566012" y="2455294"/>
            <a:ext cx="3555826" cy="762216"/>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5400000" flipH="1" flipV="0">
            <a:off x="4739439" y="2551650"/>
            <a:ext cx="2071683" cy="44408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1" flipV="0">
            <a:off x="988566" y="1450771"/>
            <a:ext cx="4466198" cy="4466198"/>
          </a:xfrm>
          <a:prstGeom prst="ellipse">
            <a:avLst/>
          </a:prstGeom>
          <a:gradFill>
            <a:gsLst>
              <a:gs pos="0">
                <a:schemeClr val="accent1">
                  <a:lumMod val="60000"/>
                  <a:lumOff val="40000"/>
                </a:schemeClr>
              </a:gs>
              <a:gs pos="61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1" flipV="0">
            <a:off x="0" y="0"/>
            <a:ext cx="12192000" cy="173344"/>
          </a:xfrm>
          <a:prstGeom prst="rect">
            <a:avLst/>
          </a:prstGeom>
          <a:gradFill>
            <a:gsLst>
              <a:gs pos="44000">
                <a:schemeClr val="accent1"/>
              </a:gs>
              <a:gs pos="100000">
                <a:schemeClr val="accent1">
                  <a:lumMod val="60000"/>
                  <a:lumOff val="40000"/>
                </a:schemeClr>
              </a:gs>
            </a:gsLst>
            <a:lin ang="2700000" scaled="0"/>
          </a:gradFill>
          <a:ln w="9525" cap="flat">
            <a:noFill/>
            <a:miter/>
          </a:ln>
          <a:effectLst/>
        </p:spPr>
        <p:txBody>
          <a:bodyPr vert="horz" wrap="square" lIns="0" tIns="0" rIns="0" bIns="0" rtlCol="0" anchor="ctr"/>
          <a:lstStyle/>
          <a:p>
            <a:pPr algn="ctr">
              <a:lnSpc>
                <a:spcPct val="110000"/>
              </a:lnSpc>
            </a:pPr>
            <a:endParaRPr kumimoji="1" lang="zh-CN" altLang="en-US"/>
          </a:p>
        </p:txBody>
      </p:sp>
      <p:pic>
        <p:nvPicPr>
          <p:cNvPr id="11" name=""/>
          <p:cNvPicPr>
            <a:picLocks noChangeAspect="1"/>
          </p:cNvPicPr>
          <p:nvPr/>
        </p:nvPicPr>
        <p:blipFill>
          <a:blip r:embed="rId3">
            <a:alphaModFix amt="100000"/>
          </a:blip>
          <a:srcRect l="0" t="0" r="0" b="0"/>
          <a:stretch>
            <a:fillRect/>
          </a:stretch>
        </p:blipFill>
        <p:spPr>
          <a:xfrm rot="0" flipH="1" flipV="0">
            <a:off x="561507" y="824917"/>
            <a:ext cx="5137467" cy="5347564"/>
          </a:xfrm>
          <a:prstGeom prst="rect">
            <a:avLst/>
          </a:prstGeom>
          <a:noFill/>
          <a:ln>
            <a:noFill/>
          </a:ln>
        </p:spPr>
      </p:pic>
      <p:sp>
        <p:nvSpPr>
          <p:cNvPr id="12" name="标题 1"/>
          <p:cNvSpPr txBox="1"/>
          <p:nvPr/>
        </p:nvSpPr>
        <p:spPr>
          <a:xfrm rot="0" flipH="0" flipV="0">
            <a:off x="5772820" y="3047407"/>
            <a:ext cx="5767521" cy="1909603"/>
          </a:xfrm>
          <a:prstGeom prst="rect">
            <a:avLst/>
          </a:prstGeom>
          <a:noFill/>
          <a:ln>
            <a:noFill/>
          </a:ln>
        </p:spPr>
        <p:txBody>
          <a:bodyPr vert="horz" wrap="square" lIns="91440" tIns="45720" rIns="91440" bIns="45720" rtlCol="0" anchor="t"/>
          <a:lstStyle/>
          <a:p>
            <a:pPr algn="r">
              <a:lnSpc>
                <a:spcPct val="130000"/>
              </a:lnSpc>
            </a:pPr>
            <a:r>
              <a:rPr kumimoji="1" lang="en-US" altLang="zh-CN" sz="4000">
                <a:ln w="12700">
                  <a:noFill/>
                </a:ln>
                <a:solidFill>
                  <a:srgbClr val="262626">
                    <a:alpha val="100000"/>
                  </a:srgbClr>
                </a:solidFill>
                <a:latin typeface="Source Han Sans CN Heavy Bold"/>
                <a:ea typeface="Source Han Sans CN Heavy Bold"/>
                <a:cs typeface="Source Han Sans CN Heavy Bold"/>
              </a:rPr>
              <a:t>核心功能展示</a:t>
            </a:r>
            <a:endParaRPr kumimoji="1" lang="zh-CN" altLang="en-US"/>
          </a:p>
        </p:txBody>
      </p:sp>
      <p:sp>
        <p:nvSpPr>
          <p:cNvPr id="13" name="标题 1"/>
          <p:cNvSpPr txBox="1"/>
          <p:nvPr/>
        </p:nvSpPr>
        <p:spPr>
          <a:xfrm rot="0" flipH="0" flipV="0">
            <a:off x="7446347" y="2128777"/>
            <a:ext cx="3154429" cy="923330"/>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Part.</a:t>
            </a:r>
            <a:endParaRPr kumimoji="1" lang="zh-CN" altLang="en-US"/>
          </a:p>
        </p:txBody>
      </p:sp>
      <p:sp>
        <p:nvSpPr>
          <p:cNvPr id="14" name="标题 1"/>
          <p:cNvSpPr txBox="1"/>
          <p:nvPr/>
        </p:nvSpPr>
        <p:spPr>
          <a:xfrm rot="0" flipH="0" flipV="0">
            <a:off x="9714117" y="786063"/>
            <a:ext cx="1870431" cy="2266044"/>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03</a:t>
            </a:r>
            <a:endParaRPr kumimoji="1" lang="zh-CN" altLang="en-US"/>
          </a:p>
        </p:txBody>
      </p:sp>
      <p:sp>
        <p:nvSpPr>
          <p:cNvPr id="15" name="标题 1"/>
          <p:cNvSpPr txBox="1"/>
          <p:nvPr/>
        </p:nvSpPr>
        <p:spPr>
          <a:xfrm rot="0" flipH="1" flipV="0">
            <a:off x="4944674"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1" flipV="0">
            <a:off x="4361928"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1" flipV="0">
            <a:off x="3779182"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1" flipV="0">
            <a:off x="3196436"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1" flipV="0">
            <a:off x="2613690"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1" flipV="0">
            <a:off x="203094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1" flipV="0">
            <a:off x="144819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0">
            <a:off x="86545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1" flipV="0">
            <a:off x="28270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1018938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1" flipV="0">
            <a:off x="960664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1" flipV="0">
            <a:off x="902389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0" flipH="1" flipV="0">
            <a:off x="8441150"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1" flipV="0">
            <a:off x="7858404"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1" flipV="0">
            <a:off x="7275658"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1" flipV="0">
            <a:off x="6692912"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0">
            <a:off x="611016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1" flipV="0">
            <a:off x="5527420"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1" flipV="0">
            <a:off x="1135487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1" flipV="0">
            <a:off x="1077213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1" flipV="1">
            <a:off x="7074262" y="1120225"/>
            <a:ext cx="2031005" cy="202502"/>
          </a:xfrm>
          <a:prstGeom prst="roundRect">
            <a:avLst>
              <a:gd name="adj" fmla="val 50000"/>
            </a:avLst>
          </a:prstGeom>
          <a:gradFill>
            <a:gsLst>
              <a:gs pos="0">
                <a:schemeClr val="accent1"/>
              </a:gs>
              <a:gs pos="90000">
                <a:schemeClr val="accent1">
                  <a:alpha val="0"/>
                </a:schemeClr>
              </a:gs>
            </a:gsLst>
            <a:path path="circle">
              <a:fillToRect b="100000" r="100000"/>
            </a:path>
            <a:tileRect t="-100000" l="-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rot="0" flipH="1" flipV="0">
            <a:off x="9266085" y="983166"/>
            <a:ext cx="2194872" cy="483809"/>
          </a:xfrm>
          <a:prstGeom prst="roundRect">
            <a:avLst>
              <a:gd name="adj" fmla="val 50000"/>
            </a:avLst>
          </a:prstGeom>
          <a:gradFill>
            <a:gsLst>
              <a:gs pos="0">
                <a:schemeClr val="accent1">
                  <a:lumMod val="60000"/>
                  <a:lumOff val="40000"/>
                </a:schemeClr>
              </a:gs>
              <a:gs pos="82000">
                <a:schemeClr val="accent1"/>
              </a:gs>
            </a:gsLst>
            <a:lin ang="2700000" scaled="0"/>
          </a:gra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9509944" y="1120226"/>
            <a:ext cx="1688596" cy="20968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60401" y="3742956"/>
            <a:ext cx="2671074" cy="2391144"/>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系统通过分析对话上下文，自动推荐最符合当前场景的标准化应答话术。例如当咨询公积金贷款期限时，会推送"目前最长贷款年限为30年"等规范表述，确保政策传达一致性，降低人工措辞偏差风险。</a:t>
            </a:r>
            <a:endParaRPr kumimoji="1" lang="zh-CN" altLang="en-US"/>
          </a:p>
        </p:txBody>
      </p:sp>
      <p:sp>
        <p:nvSpPr>
          <p:cNvPr id="5" name="标题 1"/>
          <p:cNvSpPr txBox="1"/>
          <p:nvPr/>
        </p:nvSpPr>
        <p:spPr>
          <a:xfrm rot="0" flipH="0" flipV="1">
            <a:off x="1844188" y="3283197"/>
            <a:ext cx="303500" cy="180000"/>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666543" y="1776024"/>
            <a:ext cx="2658790" cy="1296000"/>
          </a:xfrm>
          <a:prstGeom prst="roundRect">
            <a:avLst>
              <a:gd name="adj" fmla="val 10351"/>
            </a:avLst>
          </a:prstGeom>
          <a:solidFill>
            <a:schemeClr val="accent1"/>
          </a:solidFill>
          <a:ln w="25400" cap="sq">
            <a:noFill/>
            <a:miter/>
          </a:ln>
          <a:effectLst/>
        </p:spPr>
        <p:txBody>
          <a:bodyPr vert="horz" wrap="square" lIns="91440" tIns="45720" rIns="91440" bIns="45720" rtlCol="0" anchor="ctr"/>
          <a:lstStyle/>
          <a:p>
            <a:pPr algn="just">
              <a:lnSpc>
                <a:spcPct val="110000"/>
              </a:lnSpc>
            </a:pPr>
            <a:endParaRPr kumimoji="1" lang="zh-CN" altLang="en-US"/>
          </a:p>
        </p:txBody>
      </p:sp>
      <p:sp>
        <p:nvSpPr>
          <p:cNvPr id="7" name="标题 1"/>
          <p:cNvSpPr txBox="1"/>
          <p:nvPr/>
        </p:nvSpPr>
        <p:spPr>
          <a:xfrm rot="0" flipH="0" flipV="0">
            <a:off x="761187" y="1853681"/>
            <a:ext cx="2469503" cy="1149757"/>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智能话术推荐</a:t>
            </a:r>
            <a:endParaRPr kumimoji="1" lang="zh-CN" altLang="en-US"/>
          </a:p>
        </p:txBody>
      </p:sp>
      <p:sp>
        <p:nvSpPr>
          <p:cNvPr id="8" name="标题 1"/>
          <p:cNvSpPr txBox="1"/>
          <p:nvPr/>
        </p:nvSpPr>
        <p:spPr>
          <a:xfrm rot="0" flipH="0" flipV="0">
            <a:off x="3401828" y="3742956"/>
            <a:ext cx="2658788" cy="2391144"/>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基于RAG技术实时匹配最新政策条文，如用户询问"二套房利率"，系统即刻展示对应条款及计算公式。支持按地区、时间等维度精准筛选政策版本，避免人工查阅耗时和版本混淆问题。</a:t>
            </a:r>
            <a:endParaRPr kumimoji="1" lang="zh-CN" altLang="en-US"/>
          </a:p>
        </p:txBody>
      </p:sp>
      <p:sp>
        <p:nvSpPr>
          <p:cNvPr id="9" name="标题 1"/>
          <p:cNvSpPr txBox="1"/>
          <p:nvPr/>
        </p:nvSpPr>
        <p:spPr>
          <a:xfrm rot="0" flipH="0" flipV="1">
            <a:off x="4579472" y="3283197"/>
            <a:ext cx="303500" cy="180000"/>
          </a:xfrm>
          <a:prstGeom prst="triangl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3401827" y="1776024"/>
            <a:ext cx="2658790" cy="1296000"/>
          </a:xfrm>
          <a:prstGeom prst="roundRect">
            <a:avLst>
              <a:gd name="adj" fmla="val 10351"/>
            </a:avLst>
          </a:prstGeom>
          <a:solidFill>
            <a:schemeClr val="accent2"/>
          </a:solidFill>
          <a:ln w="25400" cap="sq">
            <a:noFill/>
            <a:miter/>
          </a:ln>
          <a:effectLst/>
        </p:spPr>
        <p:txBody>
          <a:bodyPr vert="horz" wrap="square" lIns="91440" tIns="45720" rIns="91440" bIns="45720" rtlCol="0" anchor="ctr"/>
          <a:lstStyle/>
          <a:p>
            <a:pPr algn="just">
              <a:lnSpc>
                <a:spcPct val="110000"/>
              </a:lnSpc>
            </a:pPr>
            <a:endParaRPr kumimoji="1" lang="zh-CN" altLang="en-US"/>
          </a:p>
        </p:txBody>
      </p:sp>
      <p:sp>
        <p:nvSpPr>
          <p:cNvPr id="11" name="标题 1"/>
          <p:cNvSpPr txBox="1"/>
          <p:nvPr/>
        </p:nvSpPr>
        <p:spPr>
          <a:xfrm rot="0" flipH="0" flipV="0">
            <a:off x="3468480" y="1853681"/>
            <a:ext cx="2525485" cy="1149758"/>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政策条款自动匹配</a:t>
            </a:r>
            <a:endParaRPr kumimoji="1" lang="zh-CN" altLang="en-US"/>
          </a:p>
        </p:txBody>
      </p:sp>
      <p:sp>
        <p:nvSpPr>
          <p:cNvPr id="12" name="标题 1"/>
          <p:cNvSpPr txBox="1"/>
          <p:nvPr/>
        </p:nvSpPr>
        <p:spPr>
          <a:xfrm rot="0" flipH="0" flipV="0">
            <a:off x="6130969" y="3742956"/>
            <a:ext cx="2658788" cy="2391144"/>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预置300+高频问答模板，涵盖提取、贷款等全业务场景。当识别到"如何提取公积金"等典型问题时，自动弹出分步骤解答指南，并关联所需材料清单，显著提升首次解决率。</a:t>
            </a:r>
            <a:endParaRPr kumimoji="1" lang="zh-CN" altLang="en-US"/>
          </a:p>
        </p:txBody>
      </p:sp>
      <p:sp>
        <p:nvSpPr>
          <p:cNvPr id="13" name="标题 1"/>
          <p:cNvSpPr txBox="1"/>
          <p:nvPr/>
        </p:nvSpPr>
        <p:spPr>
          <a:xfrm rot="0" flipH="0" flipV="1">
            <a:off x="7308613" y="3283197"/>
            <a:ext cx="303500" cy="180000"/>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6130968" y="1776024"/>
            <a:ext cx="2658790" cy="1296000"/>
          </a:xfrm>
          <a:prstGeom prst="roundRect">
            <a:avLst>
              <a:gd name="adj" fmla="val 10351"/>
            </a:avLst>
          </a:prstGeom>
          <a:solidFill>
            <a:schemeClr val="accent1"/>
          </a:solidFill>
          <a:ln w="25400" cap="sq">
            <a:noFill/>
            <a:miter/>
          </a:ln>
          <a:effectLst/>
        </p:spPr>
        <p:txBody>
          <a:bodyPr vert="horz" wrap="square" lIns="91440" tIns="45720" rIns="91440" bIns="45720" rtlCol="0" anchor="ctr"/>
          <a:lstStyle/>
          <a:p>
            <a:pPr algn="just">
              <a:lnSpc>
                <a:spcPct val="110000"/>
              </a:lnSpc>
            </a:pPr>
            <a:endParaRPr kumimoji="1" lang="zh-CN" altLang="en-US"/>
          </a:p>
        </p:txBody>
      </p:sp>
      <p:sp>
        <p:nvSpPr>
          <p:cNvPr id="15" name="标题 1"/>
          <p:cNvSpPr txBox="1"/>
          <p:nvPr/>
        </p:nvSpPr>
        <p:spPr>
          <a:xfrm rot="0" flipH="0" flipV="0">
            <a:off x="6210061" y="1853681"/>
            <a:ext cx="2500604" cy="1149758"/>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常见问题库调用</a:t>
            </a:r>
            <a:endParaRPr kumimoji="1" lang="zh-CN" altLang="en-US"/>
          </a:p>
        </p:txBody>
      </p:sp>
      <p:sp>
        <p:nvSpPr>
          <p:cNvPr id="16" name="标题 1"/>
          <p:cNvSpPr txBox="1"/>
          <p:nvPr/>
        </p:nvSpPr>
        <p:spPr>
          <a:xfrm rot="0" flipH="0" flipV="0">
            <a:off x="8860111" y="3742956"/>
            <a:ext cx="2658788" cy="2391144"/>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采用对话状态跟踪技术，可处理"先问贷款额度再咨询利率"等复杂咨询。系统会保持上下文记忆，自动关联前序问题，避免重复询问，使对话流畅度提升40%以上。</a:t>
            </a:r>
            <a:endParaRPr kumimoji="1" lang="zh-CN" altLang="en-US"/>
          </a:p>
        </p:txBody>
      </p:sp>
      <p:sp>
        <p:nvSpPr>
          <p:cNvPr id="17" name="标题 1"/>
          <p:cNvSpPr txBox="1"/>
          <p:nvPr/>
        </p:nvSpPr>
        <p:spPr>
          <a:xfrm rot="0" flipH="0" flipV="1">
            <a:off x="10037755" y="3283197"/>
            <a:ext cx="303500" cy="180000"/>
          </a:xfrm>
          <a:prstGeom prst="triangl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8860110" y="1776024"/>
            <a:ext cx="2658790" cy="1296000"/>
          </a:xfrm>
          <a:prstGeom prst="roundRect">
            <a:avLst>
              <a:gd name="adj" fmla="val 10351"/>
            </a:avLst>
          </a:prstGeom>
          <a:solidFill>
            <a:schemeClr val="accent2"/>
          </a:solidFill>
          <a:ln w="25400" cap="sq">
            <a:noFill/>
            <a:miter/>
          </a:ln>
          <a:effectLst/>
        </p:spPr>
        <p:txBody>
          <a:bodyPr vert="horz" wrap="square" lIns="91440" tIns="45720" rIns="91440" bIns="45720" rtlCol="0" anchor="ctr"/>
          <a:lstStyle/>
          <a:p>
            <a:pPr algn="just">
              <a:lnSpc>
                <a:spcPct val="110000"/>
              </a:lnSpc>
            </a:pPr>
            <a:endParaRPr kumimoji="1" lang="zh-CN" altLang="en-US"/>
          </a:p>
        </p:txBody>
      </p:sp>
      <p:sp>
        <p:nvSpPr>
          <p:cNvPr id="19" name="标题 1"/>
          <p:cNvSpPr txBox="1"/>
          <p:nvPr/>
        </p:nvSpPr>
        <p:spPr>
          <a:xfrm rot="0" flipH="0" flipV="0">
            <a:off x="8948533" y="1853681"/>
            <a:ext cx="2481944" cy="1149758"/>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多轮对话支持</a:t>
            </a:r>
            <a:endParaRPr kumimoji="1" lang="zh-CN" altLang="en-US"/>
          </a:p>
        </p:txBody>
      </p:sp>
      <p:sp>
        <p:nvSpPr>
          <p:cNvPr id="20"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实时辅助应答</a:t>
            </a:r>
            <a:endParaRPr kumimoji="1" lang="zh-CN" altLang="en-US"/>
          </a:p>
        </p:txBody>
      </p:sp>
      <p:sp>
        <p:nvSpPr>
          <p:cNvPr id="27"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5155712" y="2581692"/>
            <a:ext cx="1884693" cy="1884694"/>
          </a:xfrm>
          <a:prstGeom prst="flowChartConnector">
            <a:avLst/>
          </a:prstGeom>
          <a:solidFill>
            <a:schemeClr val="accent1"/>
          </a:solidFill>
          <a:ln w="12700" cap="sq">
            <a:noFill/>
            <a:miter/>
          </a:ln>
          <a:effectLst>
            <a:outerShdw dist="0" blurRad="190500" dir="0" sx="100000" sy="100000" kx="0" ky="0" algn="ctr" rotWithShape="0">
              <a:schemeClr val="tx1">
                <a:lumMod val="85000"/>
                <a:lumOff val="15000"/>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563146" flipH="0" flipV="0">
            <a:off x="4566995" y="3169553"/>
            <a:ext cx="1309040" cy="1309040"/>
          </a:xfrm>
          <a:custGeom>
            <a:avLst/>
            <a:gdLst>
              <a:gd name="connsiteX0" fmla="*/ 1309040 w 1309040"/>
              <a:gd name="connsiteY0" fmla="*/ 1309040 h 1309040"/>
              <a:gd name="connsiteX1" fmla="*/ 0 w 1309040"/>
              <a:gd name="connsiteY1" fmla="*/ 0 h 1309040"/>
              <a:gd name="connsiteX2" fmla="*/ 0 w 2618080"/>
              <a:gd name="connsiteY2" fmla="*/ 0 h 1309040"/>
              <a:gd name="connsiteX3" fmla="*/ 0 w 2618080"/>
              <a:gd name="connsiteY3" fmla="*/ 1309040 h 2618080"/>
              <a:gd name="connsiteX4" fmla="*/ 1400480 w 2618080"/>
              <a:gd name="connsiteY4" fmla="*/ 91440 h 2618080"/>
            </a:gdLst>
            <a:rect l="l" t="t" r="r" b="b"/>
            <a:pathLst>
              <a:path w="1309040" h="1309040">
                <a:moveTo>
                  <a:pt x="1309040" y="1309040"/>
                </a:moveTo>
                <a:cubicBezTo>
                  <a:pt x="586077" y="1309040"/>
                  <a:pt x="0" y="722963"/>
                  <a:pt x="0" y="0"/>
                </a:cubicBezTo>
              </a:path>
            </a:pathLst>
          </a:custGeom>
          <a:noFill/>
          <a:ln w="12700" cap="sq">
            <a:solidFill>
              <a:schemeClr val="accent1"/>
            </a:solidFill>
            <a:miter/>
          </a:ln>
          <a:effectLst>
            <a:outerShdw dist="0" blurRad="190500" dir="0" sx="100000" sy="100000" kx="0" ky="0" algn="ctr" rotWithShape="0">
              <a:schemeClr val="tx1">
                <a:lumMod val="85000"/>
                <a:lumOff val="15000"/>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563146" flipH="0" flipV="0">
            <a:off x="6317948" y="2568443"/>
            <a:ext cx="1309040" cy="1309040"/>
          </a:xfrm>
          <a:custGeom>
            <a:avLst/>
            <a:gdLst>
              <a:gd name="connsiteX0" fmla="*/ 0 w 1309040"/>
              <a:gd name="connsiteY0" fmla="*/ 0 h 1309040"/>
              <a:gd name="connsiteX1" fmla="*/ 1309040 w 1309040"/>
              <a:gd name="connsiteY1" fmla="*/ 1309040 h 1309040"/>
              <a:gd name="connsiteX2" fmla="*/ 0 w 1309040"/>
              <a:gd name="connsiteY2" fmla="*/ 2618080 h 2618080"/>
              <a:gd name="connsiteX3" fmla="*/ 0 w 2618080"/>
              <a:gd name="connsiteY3" fmla="*/ 1309040 h 2618080"/>
              <a:gd name="connsiteX4" fmla="*/ 1400480 w 2618080"/>
              <a:gd name="connsiteY4" fmla="*/ 91440 h 2618080"/>
            </a:gdLst>
            <a:rect l="l" t="t" r="r" b="b"/>
            <a:pathLst>
              <a:path w="1309040" h="1309040">
                <a:moveTo>
                  <a:pt x="0" y="0"/>
                </a:moveTo>
                <a:cubicBezTo>
                  <a:pt x="722963" y="0"/>
                  <a:pt x="1309040" y="586077"/>
                  <a:pt x="1309040" y="1309040"/>
                </a:cubicBezTo>
              </a:path>
            </a:pathLst>
          </a:custGeom>
          <a:noFill/>
          <a:ln w="12700" cap="sq">
            <a:solidFill>
              <a:schemeClr val="accent2"/>
            </a:solidFill>
            <a:miter/>
          </a:ln>
          <a:effectLst>
            <a:outerShdw dist="0" blurRad="190500" dir="0" sx="100000" sy="100000" kx="0" ky="0" algn="ctr" rotWithShape="0">
              <a:schemeClr val="tx1">
                <a:lumMod val="85000"/>
                <a:lumOff val="15000"/>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1563146" flipH="0" flipV="0">
            <a:off x="7211640" y="4094999"/>
            <a:ext cx="88271" cy="88271"/>
          </a:xfrm>
          <a:prstGeom prst="flowChartConnector">
            <a:avLst/>
          </a:prstGeom>
          <a:noFill/>
          <a:ln w="12700" cap="sq">
            <a:solidFill>
              <a:schemeClr val="accent2"/>
            </a:solidFill>
            <a:miter/>
          </a:ln>
          <a:effectLst>
            <a:outerShdw dist="0" blurRad="190500" dir="0" sx="100000" sy="100000" kx="0" ky="0" algn="ctr" rotWithShape="0">
              <a:schemeClr val="tx1">
                <a:lumMod val="85000"/>
                <a:lumOff val="15000"/>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1563146" flipH="0" flipV="0">
            <a:off x="4894601" y="2868090"/>
            <a:ext cx="88271" cy="88271"/>
          </a:xfrm>
          <a:prstGeom prst="flowChartConnector">
            <a:avLst/>
          </a:prstGeom>
          <a:noFill/>
          <a:ln w="12700" cap="sq">
            <a:solidFill>
              <a:schemeClr val="accent1"/>
            </a:solidFill>
            <a:miter/>
          </a:ln>
          <a:effectLst>
            <a:outerShdw dist="0" blurRad="190500" dir="0" sx="100000" sy="100000" kx="0" ky="0" algn="ctr" rotWithShape="0">
              <a:schemeClr val="tx1">
                <a:lumMod val="85000"/>
                <a:lumOff val="15000"/>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4263560" y="1676841"/>
            <a:ext cx="3694396" cy="3694397"/>
          </a:xfrm>
          <a:prstGeom prst="flowChartConnector">
            <a:avLst/>
          </a:prstGeom>
          <a:noFill/>
          <a:ln w="12700" cap="sq">
            <a:gradFill>
              <a:gsLst>
                <a:gs pos="0">
                  <a:schemeClr val="accent1"/>
                </a:gs>
                <a:gs pos="100000">
                  <a:schemeClr val="accent2"/>
                </a:gs>
              </a:gsLst>
              <a:lin ang="0" scaled="0"/>
            </a:gradFill>
            <a:miter/>
          </a:ln>
          <a:effectLst>
            <a:outerShdw dist="0" blurRad="190500" dir="0" sx="100000" sy="100000" kx="0" ky="0" algn="ctr" rotWithShape="0">
              <a:schemeClr val="tx1">
                <a:lumMod val="85000"/>
                <a:lumOff val="15000"/>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5747691" y="3144508"/>
            <a:ext cx="700734" cy="759063"/>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a:effectLst>
            <a:outerShdw dist="0" blurRad="63500" dir="0" sx="102000" sy="102000" kx="0" ky="0" algn="ctr" rotWithShape="0">
              <a:schemeClr val="accent2">
                <a:lumMod val="20000"/>
                <a:lumOff val="80000"/>
                <a:alpha val="26000"/>
              </a:schemeClr>
            </a:outerShdw>
          </a:effectLst>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0" flipH="0" flipV="0">
            <a:off x="568564" y="2152650"/>
            <a:ext cx="3546690" cy="1491544"/>
          </a:xfrm>
          <a:prstGeom prst="rect">
            <a:avLst/>
          </a:prstGeom>
          <a:noFill/>
          <a:ln>
            <a:noFill/>
          </a:ln>
        </p:spPr>
        <p:txBody>
          <a:bodyPr vert="horz" wrap="square" lIns="91440" tIns="45720" rIns="91440" bIns="45720" rtlCol="0" anchor="t"/>
          <a:lstStyle/>
          <a:p>
            <a:pPr algn="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内置50+敏感词库，实时检测"走后门""加急办理"等违规表述。一旦触发立即弹窗警示，并自动记录违规行为，帮助客服及时修正话术，降低合规风险。</a:t>
            </a:r>
            <a:endParaRPr kumimoji="1" lang="zh-CN" altLang="en-US"/>
          </a:p>
        </p:txBody>
      </p:sp>
      <p:sp>
        <p:nvSpPr>
          <p:cNvPr id="12" name="标题 1"/>
          <p:cNvSpPr txBox="1"/>
          <p:nvPr/>
        </p:nvSpPr>
        <p:spPr>
          <a:xfrm rot="0" flipH="0" flipV="0">
            <a:off x="575704" y="1447800"/>
            <a:ext cx="3539550" cy="736903"/>
          </a:xfrm>
          <a:prstGeom prst="rect">
            <a:avLst/>
          </a:prstGeom>
          <a:noFill/>
          <a:ln>
            <a:noFill/>
          </a:ln>
        </p:spPr>
        <p:txBody>
          <a:bodyPr vert="horz" wrap="square" lIns="91440" tIns="45720" rIns="91440" bIns="45720" rtlCol="0" anchor="b"/>
          <a:lstStyle/>
          <a:p>
            <a:pPr algn="r">
              <a:lnSpc>
                <a:spcPct val="110000"/>
              </a:lnSpc>
            </a:pPr>
            <a:r>
              <a:rPr kumimoji="1" lang="en-US" altLang="zh-CN" sz="1600">
                <a:ln w="12700">
                  <a:noFill/>
                </a:ln>
                <a:solidFill>
                  <a:srgbClr val="265CEF">
                    <a:alpha val="100000"/>
                  </a:srgbClr>
                </a:solidFill>
                <a:latin typeface="Source Han Sans CN Bold Bold"/>
                <a:ea typeface="Source Han Sans CN Bold Bold"/>
                <a:cs typeface="Source Han Sans CN Bold Bold"/>
              </a:rPr>
              <a:t>敏感词实时监测</a:t>
            </a:r>
            <a:endParaRPr kumimoji="1" lang="zh-CN" altLang="en-US"/>
          </a:p>
        </p:txBody>
      </p:sp>
      <p:sp>
        <p:nvSpPr>
          <p:cNvPr id="13" name="标题 1"/>
          <p:cNvSpPr txBox="1"/>
          <p:nvPr/>
        </p:nvSpPr>
        <p:spPr>
          <a:xfrm rot="0" flipH="0" flipV="0">
            <a:off x="8170223" y="2152650"/>
            <a:ext cx="3411991" cy="1491544"/>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通过业务流程建模，自动校验操作顺序。例如发现未核实身份直接解答贷款问题时，系统会中断流程并提示"请先完成身份认证"，确保服务流程100%合规。</a:t>
            </a:r>
            <a:endParaRPr kumimoji="1" lang="zh-CN" altLang="en-US"/>
          </a:p>
        </p:txBody>
      </p:sp>
      <p:sp>
        <p:nvSpPr>
          <p:cNvPr id="14" name="标题 1"/>
          <p:cNvSpPr txBox="1"/>
          <p:nvPr/>
        </p:nvSpPr>
        <p:spPr>
          <a:xfrm rot="0" flipH="0" flipV="0">
            <a:off x="8170223" y="1447800"/>
            <a:ext cx="3413853" cy="736903"/>
          </a:xfrm>
          <a:prstGeom prst="rect">
            <a:avLst/>
          </a:prstGeom>
          <a:noFill/>
          <a:ln>
            <a:noFill/>
          </a:ln>
        </p:spPr>
        <p:txBody>
          <a:bodyPr vert="horz" wrap="square" lIns="91440" tIns="45720" rIns="91440" bIns="45720" rtlCol="0" anchor="b"/>
          <a:lstStyle/>
          <a:p>
            <a:pPr algn="l">
              <a:lnSpc>
                <a:spcPct val="110000"/>
              </a:lnSpc>
            </a:pPr>
            <a:r>
              <a:rPr kumimoji="1" lang="en-US" altLang="zh-CN" sz="1600">
                <a:ln w="12700">
                  <a:noFill/>
                </a:ln>
                <a:solidFill>
                  <a:srgbClr val="0A48F6">
                    <a:alpha val="100000"/>
                  </a:srgbClr>
                </a:solidFill>
                <a:latin typeface="Source Han Sans CN Bold Bold"/>
                <a:ea typeface="Source Han Sans CN Bold Bold"/>
                <a:cs typeface="Source Han Sans CN Bold Bold"/>
              </a:rPr>
              <a:t>流程规范性检查</a:t>
            </a:r>
            <a:endParaRPr kumimoji="1" lang="zh-CN" altLang="en-US"/>
          </a:p>
        </p:txBody>
      </p:sp>
      <p:sp>
        <p:nvSpPr>
          <p:cNvPr id="15" name="标题 1"/>
          <p:cNvSpPr txBox="1"/>
          <p:nvPr/>
        </p:nvSpPr>
        <p:spPr>
          <a:xfrm rot="0" flipH="0" flipV="0">
            <a:off x="4277671" y="1992490"/>
            <a:ext cx="586598" cy="586598"/>
          </a:xfrm>
          <a:prstGeom prst="flowChartConnector">
            <a:avLst/>
          </a:prstGeom>
          <a:solidFill>
            <a:schemeClr val="accent1"/>
          </a:solidFill>
          <a:ln w="12700" cap="sq">
            <a:noFill/>
            <a:miter/>
          </a:ln>
          <a:effectLst>
            <a:outerShdw dist="0" blurRad="190500" dir="0" sx="100000" sy="100000" kx="0" ky="0" algn="ctr"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7378904" y="1992490"/>
            <a:ext cx="586598" cy="586598"/>
          </a:xfrm>
          <a:prstGeom prst="flowChartConnector">
            <a:avLst/>
          </a:prstGeom>
          <a:solidFill>
            <a:schemeClr val="accent2"/>
          </a:solidFill>
          <a:ln w="12700" cap="sq">
            <a:noFill/>
            <a:miter/>
          </a:ln>
          <a:effectLst>
            <a:outerShdw dist="0" blurRad="190500" dir="0" sx="100000" sy="100000" kx="0" ky="0" algn="ctr" rotWithShape="0">
              <a:schemeClr val="accent2">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4163449" y="2085734"/>
            <a:ext cx="815043" cy="400110"/>
          </a:xfrm>
          <a:prstGeom prst="rect">
            <a:avLst/>
          </a:prstGeom>
          <a:noFill/>
          <a:ln>
            <a:noFill/>
          </a:ln>
        </p:spPr>
        <p:txBody>
          <a:bodyPr vert="horz" wrap="square" lIns="91440" tIns="45720" rIns="91440" bIns="45720" rtlCol="0" anchor="t"/>
          <a:lstStyle/>
          <a:p>
            <a:pPr algn="ctr">
              <a:lnSpc>
                <a:spcPct val="110000"/>
              </a:lnSpc>
            </a:pPr>
            <a:r>
              <a:rPr kumimoji="1" lang="en-US" altLang="zh-CN" sz="2000">
                <a:ln w="12700">
                  <a:noFill/>
                </a:ln>
                <a:solidFill>
                  <a:srgbClr val="FFFFFF">
                    <a:alpha val="100000"/>
                  </a:srgbClr>
                </a:solidFill>
                <a:latin typeface="OPPOSans H"/>
                <a:ea typeface="OPPOSans H"/>
                <a:cs typeface="OPPOSans H"/>
              </a:rPr>
              <a:t>01</a:t>
            </a:r>
            <a:endParaRPr kumimoji="1" lang="zh-CN" altLang="en-US"/>
          </a:p>
        </p:txBody>
      </p:sp>
      <p:sp>
        <p:nvSpPr>
          <p:cNvPr id="18" name="标题 1"/>
          <p:cNvSpPr txBox="1"/>
          <p:nvPr/>
        </p:nvSpPr>
        <p:spPr>
          <a:xfrm rot="0" flipH="0" flipV="0">
            <a:off x="7264682" y="2085734"/>
            <a:ext cx="815043" cy="400110"/>
          </a:xfrm>
          <a:prstGeom prst="rect">
            <a:avLst/>
          </a:prstGeom>
          <a:noFill/>
          <a:ln>
            <a:noFill/>
          </a:ln>
        </p:spPr>
        <p:txBody>
          <a:bodyPr vert="horz" wrap="square" lIns="91440" tIns="45720" rIns="91440" bIns="45720" rtlCol="0" anchor="t"/>
          <a:lstStyle/>
          <a:p>
            <a:pPr algn="ctr">
              <a:lnSpc>
                <a:spcPct val="110000"/>
              </a:lnSpc>
            </a:pPr>
            <a:r>
              <a:rPr kumimoji="1" lang="en-US" altLang="zh-CN" sz="2000">
                <a:ln w="12700">
                  <a:noFill/>
                </a:ln>
                <a:solidFill>
                  <a:srgbClr val="FFFFFF">
                    <a:alpha val="100000"/>
                  </a:srgbClr>
                </a:solidFill>
                <a:latin typeface="OPPOSans H"/>
                <a:ea typeface="OPPOSans H"/>
                <a:cs typeface="OPPOSans H"/>
              </a:rPr>
              <a:t>02</a:t>
            </a:r>
            <a:endParaRPr kumimoji="1" lang="zh-CN" altLang="en-US"/>
          </a:p>
        </p:txBody>
      </p:sp>
      <p:sp>
        <p:nvSpPr>
          <p:cNvPr id="19" name="标题 1"/>
          <p:cNvSpPr txBox="1"/>
          <p:nvPr/>
        </p:nvSpPr>
        <p:spPr>
          <a:xfrm rot="0" flipH="0" flipV="0">
            <a:off x="568564" y="4463344"/>
            <a:ext cx="3546690" cy="1491544"/>
          </a:xfrm>
          <a:prstGeom prst="rect">
            <a:avLst/>
          </a:prstGeom>
          <a:noFill/>
          <a:ln>
            <a:noFill/>
          </a:ln>
        </p:spPr>
        <p:txBody>
          <a:bodyPr vert="horz" wrap="square" lIns="91440" tIns="45720" rIns="91440" bIns="45720" rtlCol="0" anchor="t"/>
          <a:lstStyle/>
          <a:p>
            <a:pPr algn="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当咨询涉及大额提取、异地贷款等高风险业务时，自动弹出风控提示框，要求二次确认并记录操作日志。同时推送风险防控要点，辅助客服做好应对准备。</a:t>
            </a:r>
            <a:endParaRPr kumimoji="1" lang="zh-CN" altLang="en-US"/>
          </a:p>
        </p:txBody>
      </p:sp>
      <p:sp>
        <p:nvSpPr>
          <p:cNvPr id="20" name="标题 1"/>
          <p:cNvSpPr txBox="1"/>
          <p:nvPr/>
        </p:nvSpPr>
        <p:spPr>
          <a:xfrm rot="0" flipH="0" flipV="0">
            <a:off x="575704" y="3701344"/>
            <a:ext cx="3539550" cy="736903"/>
          </a:xfrm>
          <a:prstGeom prst="rect">
            <a:avLst/>
          </a:prstGeom>
          <a:noFill/>
          <a:ln>
            <a:noFill/>
          </a:ln>
        </p:spPr>
        <p:txBody>
          <a:bodyPr vert="horz" wrap="square" lIns="91440" tIns="45720" rIns="91440" bIns="45720" rtlCol="0" anchor="b"/>
          <a:lstStyle/>
          <a:p>
            <a:pPr algn="r">
              <a:lnSpc>
                <a:spcPct val="110000"/>
              </a:lnSpc>
            </a:pPr>
            <a:r>
              <a:rPr kumimoji="1" lang="en-US" altLang="zh-CN" sz="1600">
                <a:ln w="12700">
                  <a:noFill/>
                </a:ln>
                <a:solidFill>
                  <a:srgbClr val="265CEF">
                    <a:alpha val="100000"/>
                  </a:srgbClr>
                </a:solidFill>
                <a:latin typeface="Source Han Sans CN Bold Bold"/>
                <a:ea typeface="Source Han Sans CN Bold Bold"/>
                <a:cs typeface="Source Han Sans CN Bold Bold"/>
              </a:rPr>
              <a:t>风险预警提示</a:t>
            </a:r>
            <a:endParaRPr kumimoji="1" lang="zh-CN" altLang="en-US"/>
          </a:p>
        </p:txBody>
      </p:sp>
      <p:sp>
        <p:nvSpPr>
          <p:cNvPr id="21" name="标题 1"/>
          <p:cNvSpPr txBox="1"/>
          <p:nvPr/>
        </p:nvSpPr>
        <p:spPr>
          <a:xfrm rot="0" flipH="0" flipV="0">
            <a:off x="8170223" y="4463344"/>
            <a:ext cx="3411991" cy="1491544"/>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全流程自动生成包含时间戳的操作日志，支持按工号、时间段等多维度检索。如遇投诉纠纷，可快速调取完整对话记录，实现责任可追溯、过程可复盘。</a:t>
            </a:r>
            <a:endParaRPr kumimoji="1" lang="zh-CN" altLang="en-US"/>
          </a:p>
        </p:txBody>
      </p:sp>
      <p:sp>
        <p:nvSpPr>
          <p:cNvPr id="22" name="标题 1"/>
          <p:cNvSpPr txBox="1"/>
          <p:nvPr/>
        </p:nvSpPr>
        <p:spPr>
          <a:xfrm rot="0" flipH="0" flipV="0">
            <a:off x="8170223" y="3701344"/>
            <a:ext cx="3413853" cy="736903"/>
          </a:xfrm>
          <a:prstGeom prst="rect">
            <a:avLst/>
          </a:prstGeom>
          <a:noFill/>
          <a:ln>
            <a:noFill/>
          </a:ln>
        </p:spPr>
        <p:txBody>
          <a:bodyPr vert="horz" wrap="square" lIns="91440" tIns="45720" rIns="91440" bIns="45720" rtlCol="0" anchor="b"/>
          <a:lstStyle/>
          <a:p>
            <a:pPr algn="l">
              <a:lnSpc>
                <a:spcPct val="110000"/>
              </a:lnSpc>
            </a:pPr>
            <a:r>
              <a:rPr kumimoji="1" lang="en-US" altLang="zh-CN" sz="1600">
                <a:ln w="12700">
                  <a:noFill/>
                </a:ln>
                <a:solidFill>
                  <a:srgbClr val="0A48F6">
                    <a:alpha val="100000"/>
                  </a:srgbClr>
                </a:solidFill>
                <a:latin typeface="Source Han Sans CN Bold Bold"/>
                <a:ea typeface="Source Han Sans CN Bold Bold"/>
                <a:cs typeface="Source Han Sans CN Bold Bold"/>
              </a:rPr>
              <a:t>操作记录追溯</a:t>
            </a:r>
            <a:endParaRPr kumimoji="1" lang="zh-CN" altLang="en-US"/>
          </a:p>
        </p:txBody>
      </p:sp>
      <p:sp>
        <p:nvSpPr>
          <p:cNvPr id="23" name="标题 1"/>
          <p:cNvSpPr txBox="1"/>
          <p:nvPr/>
        </p:nvSpPr>
        <p:spPr>
          <a:xfrm rot="0" flipH="0" flipV="0">
            <a:off x="4277671" y="4246034"/>
            <a:ext cx="586598" cy="586598"/>
          </a:xfrm>
          <a:prstGeom prst="flowChartConnector">
            <a:avLst/>
          </a:prstGeom>
          <a:solidFill>
            <a:schemeClr val="accent1"/>
          </a:solidFill>
          <a:ln w="12700" cap="sq">
            <a:noFill/>
            <a:miter/>
          </a:ln>
          <a:effectLst>
            <a:outerShdw dist="0" blurRad="190500" dir="0" sx="100000" sy="100000" kx="0" ky="0" algn="ctr"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0" flipV="0">
            <a:off x="7378904" y="4246034"/>
            <a:ext cx="586598" cy="586598"/>
          </a:xfrm>
          <a:prstGeom prst="flowChartConnector">
            <a:avLst/>
          </a:prstGeom>
          <a:solidFill>
            <a:schemeClr val="accent2"/>
          </a:solidFill>
          <a:ln w="12700" cap="sq">
            <a:noFill/>
            <a:miter/>
          </a:ln>
          <a:effectLst>
            <a:outerShdw dist="0" blurRad="190500" dir="0" sx="100000" sy="100000" kx="0" ky="0" algn="ctr" rotWithShape="0">
              <a:schemeClr val="accent2">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4163449" y="4339278"/>
            <a:ext cx="815043" cy="400110"/>
          </a:xfrm>
          <a:prstGeom prst="rect">
            <a:avLst/>
          </a:prstGeom>
          <a:noFill/>
          <a:ln>
            <a:noFill/>
          </a:ln>
        </p:spPr>
        <p:txBody>
          <a:bodyPr vert="horz" wrap="square" lIns="91440" tIns="45720" rIns="91440" bIns="45720" rtlCol="0" anchor="t"/>
          <a:lstStyle/>
          <a:p>
            <a:pPr algn="ctr">
              <a:lnSpc>
                <a:spcPct val="110000"/>
              </a:lnSpc>
            </a:pPr>
            <a:r>
              <a:rPr kumimoji="1" lang="en-US" altLang="zh-CN" sz="2000">
                <a:ln w="12700">
                  <a:noFill/>
                </a:ln>
                <a:solidFill>
                  <a:srgbClr val="FFFFFF">
                    <a:alpha val="100000"/>
                  </a:srgbClr>
                </a:solidFill>
                <a:latin typeface="OPPOSans H"/>
                <a:ea typeface="OPPOSans H"/>
                <a:cs typeface="OPPOSans H"/>
              </a:rPr>
              <a:t>03</a:t>
            </a:r>
            <a:endParaRPr kumimoji="1" lang="zh-CN" altLang="en-US"/>
          </a:p>
        </p:txBody>
      </p:sp>
      <p:sp>
        <p:nvSpPr>
          <p:cNvPr id="26" name="标题 1"/>
          <p:cNvSpPr txBox="1"/>
          <p:nvPr/>
        </p:nvSpPr>
        <p:spPr>
          <a:xfrm rot="0" flipH="0" flipV="0">
            <a:off x="7264682" y="4339278"/>
            <a:ext cx="815043" cy="400110"/>
          </a:xfrm>
          <a:prstGeom prst="rect">
            <a:avLst/>
          </a:prstGeom>
          <a:noFill/>
          <a:ln>
            <a:noFill/>
          </a:ln>
        </p:spPr>
        <p:txBody>
          <a:bodyPr vert="horz" wrap="square" lIns="91440" tIns="45720" rIns="91440" bIns="45720" rtlCol="0" anchor="t"/>
          <a:lstStyle/>
          <a:p>
            <a:pPr algn="ctr">
              <a:lnSpc>
                <a:spcPct val="110000"/>
              </a:lnSpc>
            </a:pPr>
            <a:r>
              <a:rPr kumimoji="1" lang="en-US" altLang="zh-CN" sz="2000">
                <a:ln w="12700">
                  <a:noFill/>
                </a:ln>
                <a:solidFill>
                  <a:srgbClr val="FFFFFF">
                    <a:alpha val="100000"/>
                  </a:srgbClr>
                </a:solidFill>
                <a:latin typeface="OPPOSans H"/>
                <a:ea typeface="OPPOSans H"/>
                <a:cs typeface="OPPOSans H"/>
              </a:rPr>
              <a:t>04</a:t>
            </a:r>
            <a:endParaRPr kumimoji="1" lang="zh-CN" altLang="en-US"/>
          </a:p>
        </p:txBody>
      </p:sp>
      <p:sp>
        <p:nvSpPr>
          <p:cNvPr id="27"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智能合规提醒</a:t>
            </a:r>
            <a:endParaRPr kumimoji="1" lang="zh-CN" altLang="en-US"/>
          </a:p>
        </p:txBody>
      </p:sp>
      <p:sp>
        <p:nvSpPr>
          <p:cNvPr id="34"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314450" y="1130300"/>
            <a:ext cx="4622801" cy="2452925"/>
          </a:xfrm>
          <a:prstGeom prst="round2DiagRect">
            <a:avLst>
              <a:gd name="adj1" fmla="val 15619"/>
              <a:gd name="adj2" fmla="val 0"/>
            </a:avLst>
          </a:prstGeom>
          <a:solidFill>
            <a:schemeClr val="bg1"/>
          </a:solidFill>
          <a:ln w="254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314450" y="3830828"/>
            <a:ext cx="4622801" cy="2452925"/>
          </a:xfrm>
          <a:prstGeom prst="round2DiagRect">
            <a:avLst>
              <a:gd name="adj1" fmla="val 15619"/>
              <a:gd name="adj2" fmla="val 0"/>
            </a:avLst>
          </a:prstGeom>
          <a:solidFill>
            <a:schemeClr val="bg1"/>
          </a:solidFill>
          <a:ln w="254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6217466" y="1130300"/>
            <a:ext cx="4622801" cy="2452925"/>
          </a:xfrm>
          <a:prstGeom prst="round2DiagRect">
            <a:avLst>
              <a:gd name="adj1" fmla="val 15619"/>
              <a:gd name="adj2" fmla="val 0"/>
            </a:avLst>
          </a:prstGeom>
          <a:solidFill>
            <a:schemeClr val="bg1"/>
          </a:solidFill>
          <a:ln w="254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6217466" y="3830828"/>
            <a:ext cx="4622801" cy="2452925"/>
          </a:xfrm>
          <a:prstGeom prst="round2DiagRect">
            <a:avLst>
              <a:gd name="adj1" fmla="val 15619"/>
              <a:gd name="adj2" fmla="val 0"/>
            </a:avLst>
          </a:prstGeom>
          <a:solidFill>
            <a:schemeClr val="bg1"/>
          </a:solidFill>
          <a:ln w="254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1870545" y="1398872"/>
            <a:ext cx="3060000" cy="839867"/>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服务量统计</a:t>
            </a:r>
            <a:endParaRPr kumimoji="1" lang="zh-CN" altLang="en-US"/>
          </a:p>
        </p:txBody>
      </p:sp>
      <p:sp>
        <p:nvSpPr>
          <p:cNvPr id="9" name="标题 1"/>
          <p:cNvSpPr txBox="1"/>
          <p:nvPr/>
        </p:nvSpPr>
        <p:spPr>
          <a:xfrm rot="0" flipH="0" flipV="0">
            <a:off x="1870545" y="2359954"/>
            <a:ext cx="3600000" cy="1000940"/>
          </a:xfrm>
          <a:prstGeom prst="rect">
            <a:avLst/>
          </a:prstGeom>
          <a:noFill/>
          <a:ln>
            <a:noFill/>
          </a:ln>
        </p:spPr>
        <p:txBody>
          <a:bodyPr vert="horz" wrap="square" lIns="0" tIns="0" rIns="0" bIns="0" rtlCol="0" anchor="t"/>
          <a:lstStyle/>
          <a:p>
            <a:pPr algn="l">
              <a:lnSpc>
                <a:spcPct val="150000"/>
              </a:lnSpc>
            </a:pPr>
            <a:r>
              <a:rPr kumimoji="1" lang="en-US" altLang="zh-CN" sz="1315">
                <a:ln w="12700">
                  <a:noFill/>
                </a:ln>
                <a:solidFill>
                  <a:srgbClr val="262626">
                    <a:alpha val="100000"/>
                  </a:srgbClr>
                </a:solidFill>
                <a:latin typeface="Source Han Sans CN Normal"/>
                <a:ea typeface="Source Han Sans CN Normal"/>
                <a:cs typeface="Source Han Sans CN Normal"/>
              </a:rPr>
              <a:t>动态展示每日/月咨询量、通话时长等核心指标，支持按业务类型分类统计。通过热力图直观呈现高峰时段，为人员排班提供数据支撑，资源利用率提升25%。</a:t>
            </a:r>
            <a:endParaRPr kumimoji="1" lang="zh-CN" altLang="en-US"/>
          </a:p>
        </p:txBody>
      </p:sp>
      <p:sp>
        <p:nvSpPr>
          <p:cNvPr id="10" name="标题 1"/>
          <p:cNvSpPr txBox="1"/>
          <p:nvPr/>
        </p:nvSpPr>
        <p:spPr>
          <a:xfrm rot="0" flipH="0" flipV="0">
            <a:off x="6745473" y="1381908"/>
            <a:ext cx="3060000" cy="857638"/>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问题类型分析</a:t>
            </a:r>
            <a:endParaRPr kumimoji="1" lang="zh-CN" altLang="en-US"/>
          </a:p>
        </p:txBody>
      </p:sp>
      <p:sp>
        <p:nvSpPr>
          <p:cNvPr id="11" name="标题 1"/>
          <p:cNvSpPr txBox="1"/>
          <p:nvPr/>
        </p:nvSpPr>
        <p:spPr>
          <a:xfrm rot="0" flipH="0" flipV="0">
            <a:off x="6745473" y="2359954"/>
            <a:ext cx="3600000" cy="1000940"/>
          </a:xfrm>
          <a:prstGeom prst="rect">
            <a:avLst/>
          </a:prstGeom>
          <a:noFill/>
          <a:ln>
            <a:noFill/>
          </a:ln>
        </p:spPr>
        <p:txBody>
          <a:bodyPr vert="horz" wrap="square" lIns="0" tIns="0" rIns="0" bIns="0" rtlCol="0" anchor="t"/>
          <a:lstStyle/>
          <a:p>
            <a:pPr algn="l">
              <a:lnSpc>
                <a:spcPct val="150000"/>
              </a:lnSpc>
            </a:pPr>
            <a:r>
              <a:rPr kumimoji="1" lang="en-US" altLang="zh-CN" sz="1315">
                <a:ln w="12700">
                  <a:noFill/>
                </a:ln>
                <a:solidFill>
                  <a:srgbClr val="262626">
                    <a:alpha val="100000"/>
                  </a:srgbClr>
                </a:solidFill>
                <a:latin typeface="Source Han Sans CN Normal"/>
                <a:ea typeface="Source Han Sans CN Normal"/>
                <a:cs typeface="Source Han Sans CN Normal"/>
              </a:rPr>
              <a:t>自动聚类分析高频咨询问题，生成"贷款类占63%"等可视化图表。可下钻查看具体问题分布，精准识别知识盲区，针对性优化培训内容。</a:t>
            </a:r>
            <a:endParaRPr kumimoji="1" lang="zh-CN" altLang="en-US"/>
          </a:p>
        </p:txBody>
      </p:sp>
      <p:sp>
        <p:nvSpPr>
          <p:cNvPr id="12" name="标题 1"/>
          <p:cNvSpPr txBox="1"/>
          <p:nvPr/>
        </p:nvSpPr>
        <p:spPr>
          <a:xfrm rot="0" flipH="0" flipV="0">
            <a:off x="1870545" y="4367178"/>
            <a:ext cx="3060000" cy="503023"/>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满意度评价</a:t>
            </a:r>
            <a:endParaRPr kumimoji="1" lang="zh-CN" altLang="en-US"/>
          </a:p>
        </p:txBody>
      </p:sp>
      <p:sp>
        <p:nvSpPr>
          <p:cNvPr id="13" name="标题 1"/>
          <p:cNvSpPr txBox="1"/>
          <p:nvPr/>
        </p:nvSpPr>
        <p:spPr>
          <a:xfrm rot="0" flipH="0" flipV="0">
            <a:off x="1870545" y="5021881"/>
            <a:ext cx="3600000" cy="1000940"/>
          </a:xfrm>
          <a:prstGeom prst="rect">
            <a:avLst/>
          </a:prstGeom>
          <a:noFill/>
          <a:ln>
            <a:noFill/>
          </a:ln>
        </p:spPr>
        <p:txBody>
          <a:bodyPr vert="horz" wrap="square" lIns="0" tIns="0" rIns="0" bIns="0" rtlCol="0" anchor="t"/>
          <a:lstStyle/>
          <a:p>
            <a:pPr algn="l">
              <a:lnSpc>
                <a:spcPct val="150000"/>
              </a:lnSpc>
            </a:pPr>
            <a:r>
              <a:rPr kumimoji="1" lang="en-US" altLang="zh-CN" sz="1315">
                <a:ln w="12700">
                  <a:noFill/>
                </a:ln>
                <a:solidFill>
                  <a:srgbClr val="262626">
                    <a:alpha val="100000"/>
                  </a:srgbClr>
                </a:solidFill>
                <a:latin typeface="Source Han Sans CN Normal"/>
                <a:ea typeface="Source Han Sans CN Normal"/>
                <a:cs typeface="Source Han Sans CN Normal"/>
              </a:rPr>
              <a:t>集成通话后满意度评价数据，实时计算好评率并监测异常低分。自动关联对应服务录音，帮助管理人员定位服务短板，持续改进服务质量。</a:t>
            </a:r>
            <a:endParaRPr kumimoji="1" lang="zh-CN" altLang="en-US"/>
          </a:p>
        </p:txBody>
      </p:sp>
      <p:sp>
        <p:nvSpPr>
          <p:cNvPr id="14" name="标题 1"/>
          <p:cNvSpPr txBox="1"/>
          <p:nvPr/>
        </p:nvSpPr>
        <p:spPr>
          <a:xfrm rot="0" flipH="0" flipV="0">
            <a:off x="6745473" y="4367178"/>
            <a:ext cx="3060000" cy="503023"/>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知识库优化建议</a:t>
            </a:r>
            <a:endParaRPr kumimoji="1" lang="zh-CN" altLang="en-US"/>
          </a:p>
        </p:txBody>
      </p:sp>
      <p:sp>
        <p:nvSpPr>
          <p:cNvPr id="15" name="标题 1"/>
          <p:cNvSpPr txBox="1"/>
          <p:nvPr/>
        </p:nvSpPr>
        <p:spPr>
          <a:xfrm rot="0" flipH="0" flipV="0">
            <a:off x="6745473" y="5021881"/>
            <a:ext cx="3600000" cy="1000940"/>
          </a:xfrm>
          <a:prstGeom prst="rect">
            <a:avLst/>
          </a:prstGeom>
          <a:noFill/>
          <a:ln>
            <a:noFill/>
          </a:ln>
        </p:spPr>
        <p:txBody>
          <a:bodyPr vert="horz" wrap="square" lIns="0" tIns="0" rIns="0" bIns="0" rtlCol="0" anchor="t"/>
          <a:lstStyle/>
          <a:p>
            <a:pPr algn="l">
              <a:lnSpc>
                <a:spcPct val="150000"/>
              </a:lnSpc>
            </a:pPr>
            <a:r>
              <a:rPr kumimoji="1" lang="en-US" altLang="zh-CN" sz="1315">
                <a:ln w="12700">
                  <a:noFill/>
                </a:ln>
                <a:solidFill>
                  <a:srgbClr val="262626">
                    <a:alpha val="100000"/>
                  </a:srgbClr>
                </a:solidFill>
                <a:latin typeface="Source Han Sans CN Normal"/>
                <a:ea typeface="Source Han Sans CN Normal"/>
                <a:cs typeface="Source Han Sans CN Normal"/>
              </a:rPr>
              <a:t>基于未命中检索的问题自动生成知识缺口报告，提示新增或修订知识条目。例如当"商转公组合贷"问题多次无果时，系统会标红提醒补充相关政策。</a:t>
            </a:r>
            <a:endParaRPr kumimoji="1" lang="zh-CN" altLang="en-US"/>
          </a:p>
        </p:txBody>
      </p:sp>
      <p:sp>
        <p:nvSpPr>
          <p:cNvPr id="16" name="标题 1"/>
          <p:cNvSpPr txBox="1"/>
          <p:nvPr/>
        </p:nvSpPr>
        <p:spPr>
          <a:xfrm rot="0" flipH="0" flipV="0">
            <a:off x="4912772" y="4037722"/>
            <a:ext cx="690025" cy="690024"/>
          </a:xfrm>
          <a:prstGeom prst="ellipse">
            <a:avLst/>
          </a:prstGeom>
          <a:gradFill>
            <a:gsLst>
              <a:gs pos="67000">
                <a:schemeClr val="accent1">
                  <a:lumMod val="20000"/>
                  <a:lumOff val="80000"/>
                  <a:alpha val="0"/>
                </a:schemeClr>
              </a:gs>
              <a:gs pos="100000">
                <a:schemeClr val="accent1">
                  <a:lumMod val="20000"/>
                  <a:lumOff val="80000"/>
                  <a:alpha val="61000"/>
                </a:schemeClr>
              </a:gs>
            </a:gsLst>
            <a:path path="circle">
              <a:fillToRect l="50000" t="50000" r="50000" b="50000"/>
            </a:path>
            <a:tileRect/>
          </a:gradFill>
          <a:ln w="1587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20700000" flipH="0" flipV="0">
            <a:off x="4795603" y="4377456"/>
            <a:ext cx="958982" cy="218639"/>
          </a:xfrm>
          <a:prstGeom prst="arc">
            <a:avLst>
              <a:gd name="adj1" fmla="val 20876651"/>
              <a:gd name="adj2" fmla="val 11634648"/>
            </a:avLst>
          </a:prstGeom>
          <a:noFill/>
          <a:ln w="19050" cap="sq">
            <a:gradFill>
              <a:gsLst>
                <a:gs pos="0">
                  <a:schemeClr val="bg1">
                    <a:alpha val="0"/>
                  </a:schemeClr>
                </a:gs>
                <a:gs pos="27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18" name="标题 1"/>
          <p:cNvSpPr txBox="1"/>
          <p:nvPr/>
        </p:nvSpPr>
        <p:spPr>
          <a:xfrm rot="0" flipH="0" flipV="0">
            <a:off x="5096168" y="4257079"/>
            <a:ext cx="320298" cy="280416"/>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accent1"/>
          </a:solidFill>
          <a:ln cap="sq">
            <a:noFill/>
            <a:prstDash val="solid"/>
          </a:ln>
          <a:effectLst/>
        </p:spPr>
        <p:txBody>
          <a:bodyPr vert="horz" wrap="square" lIns="91440" tIns="45720" rIns="91440" bIns="45720" rtlCol="0" anchor="t"/>
          <a:lstStyle/>
          <a:p>
            <a:pPr algn="l">
              <a:lnSpc>
                <a:spcPct val="110000"/>
              </a:lnSpc>
            </a:pPr>
            <a:endParaRPr kumimoji="1" lang="zh-CN" altLang="en-US"/>
          </a:p>
        </p:txBody>
      </p:sp>
      <p:sp>
        <p:nvSpPr>
          <p:cNvPr id="19" name="标题 1"/>
          <p:cNvSpPr txBox="1"/>
          <p:nvPr/>
        </p:nvSpPr>
        <p:spPr>
          <a:xfrm rot="0" flipH="0" flipV="0">
            <a:off x="9862420" y="4037722"/>
            <a:ext cx="690025" cy="690024"/>
          </a:xfrm>
          <a:prstGeom prst="ellipse">
            <a:avLst/>
          </a:prstGeom>
          <a:gradFill>
            <a:gsLst>
              <a:gs pos="67000">
                <a:schemeClr val="accent1">
                  <a:lumMod val="20000"/>
                  <a:lumOff val="80000"/>
                  <a:alpha val="0"/>
                </a:schemeClr>
              </a:gs>
              <a:gs pos="100000">
                <a:schemeClr val="accent1">
                  <a:lumMod val="20000"/>
                  <a:lumOff val="80000"/>
                  <a:alpha val="61000"/>
                </a:schemeClr>
              </a:gs>
            </a:gsLst>
            <a:path path="circle">
              <a:fillToRect l="50000" t="50000" r="50000" b="50000"/>
            </a:path>
            <a:tileRect/>
          </a:gradFill>
          <a:ln w="1587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20700000" flipH="0" flipV="0">
            <a:off x="9745251" y="4377456"/>
            <a:ext cx="958982" cy="218639"/>
          </a:xfrm>
          <a:prstGeom prst="arc">
            <a:avLst>
              <a:gd name="adj1" fmla="val 20876651"/>
              <a:gd name="adj2" fmla="val 11634648"/>
            </a:avLst>
          </a:prstGeom>
          <a:noFill/>
          <a:ln w="19050" cap="sq">
            <a:gradFill>
              <a:gsLst>
                <a:gs pos="0">
                  <a:schemeClr val="bg1">
                    <a:alpha val="0"/>
                  </a:schemeClr>
                </a:gs>
                <a:gs pos="27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rot="0" flipH="0" flipV="0">
            <a:off x="10067253" y="4242534"/>
            <a:ext cx="280359" cy="280400"/>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accent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2" name="标题 1"/>
          <p:cNvSpPr txBox="1"/>
          <p:nvPr/>
        </p:nvSpPr>
        <p:spPr>
          <a:xfrm rot="0" flipH="0" flipV="0">
            <a:off x="9862420" y="1321866"/>
            <a:ext cx="690025" cy="690024"/>
          </a:xfrm>
          <a:prstGeom prst="ellipse">
            <a:avLst/>
          </a:prstGeom>
          <a:gradFill>
            <a:gsLst>
              <a:gs pos="67000">
                <a:schemeClr val="accent1">
                  <a:lumMod val="20000"/>
                  <a:lumOff val="80000"/>
                  <a:alpha val="0"/>
                </a:schemeClr>
              </a:gs>
              <a:gs pos="100000">
                <a:schemeClr val="accent1">
                  <a:lumMod val="20000"/>
                  <a:lumOff val="80000"/>
                  <a:alpha val="61000"/>
                </a:schemeClr>
              </a:gs>
            </a:gsLst>
            <a:path path="circle">
              <a:fillToRect l="50000" t="50000" r="50000" b="50000"/>
            </a:path>
            <a:tileRect/>
          </a:gradFill>
          <a:ln w="1587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20700000" flipH="0" flipV="0">
            <a:off x="9745251" y="1661600"/>
            <a:ext cx="958982" cy="218639"/>
          </a:xfrm>
          <a:prstGeom prst="arc">
            <a:avLst>
              <a:gd name="adj1" fmla="val 20876651"/>
              <a:gd name="adj2" fmla="val 11634648"/>
            </a:avLst>
          </a:prstGeom>
          <a:noFill/>
          <a:ln w="19050" cap="sq">
            <a:gradFill>
              <a:gsLst>
                <a:gs pos="0">
                  <a:schemeClr val="bg1">
                    <a:alpha val="0"/>
                  </a:schemeClr>
                </a:gs>
                <a:gs pos="27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rot="0" flipH="0" flipV="0">
            <a:off x="10094915" y="1537052"/>
            <a:ext cx="259653" cy="259653"/>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accent1"/>
          </a:solidFill>
          <a:ln cap="sq">
            <a:noFill/>
            <a:prstDash val="solid"/>
          </a:ln>
          <a:effectLst/>
        </p:spPr>
        <p:txBody>
          <a:bodyPr vert="horz" wrap="square" lIns="91440" tIns="45720" rIns="91440" bIns="45720" rtlCol="0" anchor="t"/>
          <a:lstStyle/>
          <a:p>
            <a:pPr algn="l">
              <a:lnSpc>
                <a:spcPct val="110000"/>
              </a:lnSpc>
            </a:pPr>
            <a:endParaRPr kumimoji="1" lang="zh-CN" altLang="en-US"/>
          </a:p>
        </p:txBody>
      </p:sp>
      <p:sp>
        <p:nvSpPr>
          <p:cNvPr id="25" name="标题 1"/>
          <p:cNvSpPr txBox="1"/>
          <p:nvPr/>
        </p:nvSpPr>
        <p:spPr>
          <a:xfrm rot="0" flipH="0" flipV="0">
            <a:off x="4924728" y="1321866"/>
            <a:ext cx="690025" cy="690024"/>
          </a:xfrm>
          <a:prstGeom prst="ellipse">
            <a:avLst/>
          </a:prstGeom>
          <a:gradFill>
            <a:gsLst>
              <a:gs pos="67000">
                <a:schemeClr val="accent1">
                  <a:lumMod val="20000"/>
                  <a:lumOff val="80000"/>
                  <a:alpha val="0"/>
                </a:schemeClr>
              </a:gs>
              <a:gs pos="100000">
                <a:schemeClr val="accent1">
                  <a:lumMod val="20000"/>
                  <a:lumOff val="80000"/>
                  <a:alpha val="61000"/>
                </a:schemeClr>
              </a:gs>
            </a:gsLst>
            <a:path path="circle">
              <a:fillToRect l="50000" t="50000" r="50000" b="50000"/>
            </a:path>
            <a:tileRect/>
          </a:gradFill>
          <a:ln w="1587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20700000" flipH="0" flipV="0">
            <a:off x="4807559" y="1661600"/>
            <a:ext cx="958982" cy="218639"/>
          </a:xfrm>
          <a:prstGeom prst="arc">
            <a:avLst>
              <a:gd name="adj1" fmla="val 20876651"/>
              <a:gd name="adj2" fmla="val 11634648"/>
            </a:avLst>
          </a:prstGeom>
          <a:noFill/>
          <a:ln w="19050" cap="sq">
            <a:gradFill>
              <a:gsLst>
                <a:gs pos="0">
                  <a:schemeClr val="bg1">
                    <a:alpha val="0"/>
                  </a:schemeClr>
                </a:gs>
                <a:gs pos="27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7" name="标题 1"/>
          <p:cNvSpPr txBox="1"/>
          <p:nvPr/>
        </p:nvSpPr>
        <p:spPr>
          <a:xfrm rot="0" flipH="0" flipV="0">
            <a:off x="5158249" y="1546105"/>
            <a:ext cx="222984" cy="241545"/>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cap="sq">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数据分析看板</a:t>
            </a:r>
            <a:endParaRPr kumimoji="1" lang="zh-CN" altLang="en-US"/>
          </a:p>
        </p:txBody>
      </p:sp>
      <p:sp>
        <p:nvSpPr>
          <p:cNvPr id="35"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1" flipV="0">
            <a:off x="-2607"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1" flipV="0">
            <a:off x="-2607" y="5514047"/>
            <a:ext cx="12192000" cy="1343953"/>
          </a:xfrm>
          <a:prstGeom prst="rect">
            <a:avLst/>
          </a:prstGeom>
          <a:gradFill>
            <a:gsLst>
              <a:gs pos="0">
                <a:schemeClr val="accent1">
                  <a:lumMod val="60000"/>
                  <a:lumOff val="40000"/>
                </a:schemeClr>
              </a:gs>
              <a:gs pos="50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1" flipV="0">
            <a:off x="365693" y="422119"/>
            <a:ext cx="11475420" cy="4985110"/>
          </a:xfrm>
          <a:prstGeom prst="rect">
            <a:avLst/>
          </a:prstGeom>
          <a:solidFill>
            <a:schemeClr val="bg1"/>
          </a:solidFill>
          <a:ln w="12700" cap="sq">
            <a:noFill/>
            <a:miter/>
          </a:ln>
          <a:effectLst>
            <a:outerShdw dist="38100" blurRad="127000" dir="2700000" sx="100000" sy="100000" kx="0" ky="0" algn="tl" rotWithShape="0">
              <a:schemeClr val="accent1">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6200000" flipH="0" flipV="0">
            <a:off x="-90991" y="1474632"/>
            <a:ext cx="2304424" cy="49397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6200000" flipH="0" flipV="0">
            <a:off x="758444" y="1537077"/>
            <a:ext cx="1342596" cy="287795"/>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5400000" flipH="1" flipV="0">
            <a:off x="4566012" y="2455294"/>
            <a:ext cx="3555826" cy="762216"/>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5400000" flipH="1" flipV="0">
            <a:off x="4739439" y="2551650"/>
            <a:ext cx="2071683" cy="44408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1" flipV="0">
            <a:off x="988566" y="1450771"/>
            <a:ext cx="4466198" cy="4466198"/>
          </a:xfrm>
          <a:prstGeom prst="ellipse">
            <a:avLst/>
          </a:prstGeom>
          <a:gradFill>
            <a:gsLst>
              <a:gs pos="0">
                <a:schemeClr val="accent1">
                  <a:lumMod val="60000"/>
                  <a:lumOff val="40000"/>
                </a:schemeClr>
              </a:gs>
              <a:gs pos="61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1" flipV="0">
            <a:off x="0" y="0"/>
            <a:ext cx="12192000" cy="173344"/>
          </a:xfrm>
          <a:prstGeom prst="rect">
            <a:avLst/>
          </a:prstGeom>
          <a:gradFill>
            <a:gsLst>
              <a:gs pos="44000">
                <a:schemeClr val="accent1"/>
              </a:gs>
              <a:gs pos="100000">
                <a:schemeClr val="accent1">
                  <a:lumMod val="60000"/>
                  <a:lumOff val="40000"/>
                </a:schemeClr>
              </a:gs>
            </a:gsLst>
            <a:lin ang="2700000" scaled="0"/>
          </a:gradFill>
          <a:ln w="9525" cap="flat">
            <a:noFill/>
            <a:miter/>
          </a:ln>
          <a:effectLst/>
        </p:spPr>
        <p:txBody>
          <a:bodyPr vert="horz" wrap="square" lIns="0" tIns="0" rIns="0" bIns="0" rtlCol="0" anchor="ctr"/>
          <a:lstStyle/>
          <a:p>
            <a:pPr algn="ctr">
              <a:lnSpc>
                <a:spcPct val="110000"/>
              </a:lnSpc>
            </a:pPr>
            <a:endParaRPr kumimoji="1" lang="zh-CN" altLang="en-US"/>
          </a:p>
        </p:txBody>
      </p:sp>
      <p:pic>
        <p:nvPicPr>
          <p:cNvPr id="11" name=""/>
          <p:cNvPicPr>
            <a:picLocks noChangeAspect="1"/>
          </p:cNvPicPr>
          <p:nvPr/>
        </p:nvPicPr>
        <p:blipFill>
          <a:blip r:embed="rId3">
            <a:alphaModFix amt="100000"/>
          </a:blip>
          <a:srcRect l="0" t="0" r="0" b="0"/>
          <a:stretch>
            <a:fillRect/>
          </a:stretch>
        </p:blipFill>
        <p:spPr>
          <a:xfrm rot="0" flipH="1" flipV="0">
            <a:off x="561507" y="824917"/>
            <a:ext cx="5137467" cy="5347564"/>
          </a:xfrm>
          <a:prstGeom prst="rect">
            <a:avLst/>
          </a:prstGeom>
          <a:noFill/>
          <a:ln>
            <a:noFill/>
          </a:ln>
        </p:spPr>
      </p:pic>
      <p:sp>
        <p:nvSpPr>
          <p:cNvPr id="12" name="标题 1"/>
          <p:cNvSpPr txBox="1"/>
          <p:nvPr/>
        </p:nvSpPr>
        <p:spPr>
          <a:xfrm rot="0" flipH="0" flipV="0">
            <a:off x="5772820" y="3047407"/>
            <a:ext cx="5767521" cy="1909603"/>
          </a:xfrm>
          <a:prstGeom prst="rect">
            <a:avLst/>
          </a:prstGeom>
          <a:noFill/>
          <a:ln>
            <a:noFill/>
          </a:ln>
        </p:spPr>
        <p:txBody>
          <a:bodyPr vert="horz" wrap="square" lIns="91440" tIns="45720" rIns="91440" bIns="45720" rtlCol="0" anchor="t"/>
          <a:lstStyle/>
          <a:p>
            <a:pPr algn="r">
              <a:lnSpc>
                <a:spcPct val="130000"/>
              </a:lnSpc>
            </a:pPr>
            <a:r>
              <a:rPr kumimoji="1" lang="en-US" altLang="zh-CN" sz="4000">
                <a:ln w="12700">
                  <a:noFill/>
                </a:ln>
                <a:solidFill>
                  <a:srgbClr val="262626">
                    <a:alpha val="100000"/>
                  </a:srgbClr>
                </a:solidFill>
                <a:latin typeface="Source Han Sans CN Heavy Bold"/>
                <a:ea typeface="Source Han Sans CN Heavy Bold"/>
                <a:cs typeface="Source Han Sans CN Heavy Bold"/>
              </a:rPr>
              <a:t>应用场景案例</a:t>
            </a:r>
            <a:endParaRPr kumimoji="1" lang="zh-CN" altLang="en-US"/>
          </a:p>
        </p:txBody>
      </p:sp>
      <p:sp>
        <p:nvSpPr>
          <p:cNvPr id="13" name="标题 1"/>
          <p:cNvSpPr txBox="1"/>
          <p:nvPr/>
        </p:nvSpPr>
        <p:spPr>
          <a:xfrm rot="0" flipH="0" flipV="0">
            <a:off x="7446347" y="2128777"/>
            <a:ext cx="3154429" cy="923330"/>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Part.</a:t>
            </a:r>
            <a:endParaRPr kumimoji="1" lang="zh-CN" altLang="en-US"/>
          </a:p>
        </p:txBody>
      </p:sp>
      <p:sp>
        <p:nvSpPr>
          <p:cNvPr id="14" name="标题 1"/>
          <p:cNvSpPr txBox="1"/>
          <p:nvPr/>
        </p:nvSpPr>
        <p:spPr>
          <a:xfrm rot="0" flipH="0" flipV="0">
            <a:off x="9714117" y="786063"/>
            <a:ext cx="1870431" cy="2266044"/>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04</a:t>
            </a:r>
            <a:endParaRPr kumimoji="1" lang="zh-CN" altLang="en-US"/>
          </a:p>
        </p:txBody>
      </p:sp>
      <p:sp>
        <p:nvSpPr>
          <p:cNvPr id="15" name="标题 1"/>
          <p:cNvSpPr txBox="1"/>
          <p:nvPr/>
        </p:nvSpPr>
        <p:spPr>
          <a:xfrm rot="0" flipH="1" flipV="0">
            <a:off x="4944674"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1" flipV="0">
            <a:off x="4361928"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1" flipV="0">
            <a:off x="3779182"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1" flipV="0">
            <a:off x="3196436"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1" flipV="0">
            <a:off x="2613690"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1" flipV="0">
            <a:off x="203094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1" flipV="0">
            <a:off x="144819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0">
            <a:off x="86545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1" flipV="0">
            <a:off x="28270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1018938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1" flipV="0">
            <a:off x="960664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1" flipV="0">
            <a:off x="902389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0" flipH="1" flipV="0">
            <a:off x="8441150"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1" flipV="0">
            <a:off x="7858404"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1" flipV="0">
            <a:off x="7275658"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1" flipV="0">
            <a:off x="6692912"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0">
            <a:off x="611016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1" flipV="0">
            <a:off x="5527420"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1" flipV="0">
            <a:off x="1135487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1" flipV="0">
            <a:off x="1077213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1" flipV="1">
            <a:off x="7074262" y="1120225"/>
            <a:ext cx="2031005" cy="202502"/>
          </a:xfrm>
          <a:prstGeom prst="roundRect">
            <a:avLst>
              <a:gd name="adj" fmla="val 50000"/>
            </a:avLst>
          </a:prstGeom>
          <a:gradFill>
            <a:gsLst>
              <a:gs pos="0">
                <a:schemeClr val="accent1"/>
              </a:gs>
              <a:gs pos="90000">
                <a:schemeClr val="accent1">
                  <a:alpha val="0"/>
                </a:schemeClr>
              </a:gs>
            </a:gsLst>
            <a:path path="circle">
              <a:fillToRect b="100000" r="100000"/>
            </a:path>
            <a:tileRect t="-100000" l="-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rot="0" flipH="1" flipV="0">
            <a:off x="9266085" y="983166"/>
            <a:ext cx="2194872" cy="483809"/>
          </a:xfrm>
          <a:prstGeom prst="roundRect">
            <a:avLst>
              <a:gd name="adj" fmla="val 50000"/>
            </a:avLst>
          </a:prstGeom>
          <a:gradFill>
            <a:gsLst>
              <a:gs pos="0">
                <a:schemeClr val="accent1">
                  <a:lumMod val="60000"/>
                  <a:lumOff val="40000"/>
                </a:schemeClr>
              </a:gs>
              <a:gs pos="82000">
                <a:schemeClr val="accent1"/>
              </a:gs>
            </a:gsLst>
            <a:lin ang="2700000" scaled="0"/>
          </a:gra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9509944" y="1120226"/>
            <a:ext cx="1688596" cy="20968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880214" y="2274298"/>
            <a:ext cx="783670" cy="783668"/>
          </a:xfrm>
          <a:prstGeom prst="ellipse">
            <a:avLst/>
          </a:prstGeom>
          <a:gradFill>
            <a:gsLst>
              <a:gs pos="1000">
                <a:schemeClr val="accent1"/>
              </a:gs>
              <a:gs pos="82000">
                <a:schemeClr val="accent1">
                  <a:lumMod val="75000"/>
                </a:schemeClr>
              </a:gs>
            </a:gsLst>
            <a:path path="circle">
              <a:fillToRect t="100000" l="100000"/>
            </a:path>
            <a:tileRect b="-100000" r="-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986530" y="2433105"/>
            <a:ext cx="571038" cy="466054"/>
          </a:xfrm>
          <a:prstGeom prst="rect">
            <a:avLst/>
          </a:prstGeom>
          <a:noFill/>
          <a:ln>
            <a:noFill/>
          </a:ln>
        </p:spPr>
        <p:txBody>
          <a:bodyPr vert="horz" wrap="square" lIns="91440" tIns="45720" rIns="91440" bIns="45720" rtlCol="0" anchor="ctr"/>
          <a:lstStyle/>
          <a:p>
            <a:pPr algn="ctr">
              <a:lnSpc>
                <a:spcPct val="110000"/>
              </a:lnSpc>
            </a:pPr>
            <a:r>
              <a:rPr kumimoji="1" lang="en-US" altLang="zh-CN" sz="2400">
                <a:ln w="12700">
                  <a:noFill/>
                </a:ln>
                <a:solidFill>
                  <a:srgbClr val="FFFFFF">
                    <a:alpha val="100000"/>
                  </a:srgbClr>
                </a:solidFill>
                <a:latin typeface="Source Han Sans CN Bold Bold"/>
                <a:ea typeface="Source Han Sans CN Bold Bold"/>
                <a:cs typeface="Source Han Sans CN Bold Bold"/>
              </a:rPr>
              <a:t>01</a:t>
            </a:r>
            <a:endParaRPr kumimoji="1" lang="zh-CN" altLang="en-US"/>
          </a:p>
        </p:txBody>
      </p:sp>
      <p:sp>
        <p:nvSpPr>
          <p:cNvPr id="6" name="标题 1"/>
          <p:cNvSpPr txBox="1"/>
          <p:nvPr/>
        </p:nvSpPr>
        <p:spPr>
          <a:xfrm rot="0" flipH="0" flipV="0">
            <a:off x="803430" y="2197513"/>
            <a:ext cx="937238" cy="937238"/>
          </a:xfrm>
          <a:prstGeom prst="ellipse">
            <a:avLst/>
          </a:prstGeom>
          <a:noFill/>
          <a:ln w="25400" cap="sq">
            <a:solidFill>
              <a:schemeClr val="bg1">
                <a:lumMod val="85000"/>
                <a:alpha val="36000"/>
              </a:schemeClr>
            </a:solid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16017850" flipH="0" flipV="0">
            <a:off x="803221" y="2197304"/>
            <a:ext cx="937656" cy="937656"/>
          </a:xfrm>
          <a:prstGeom prst="arc">
            <a:avLst/>
          </a:prstGeom>
          <a:noFill/>
          <a:ln w="50800" cap="rnd">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4715687" y="2129813"/>
            <a:ext cx="1063453" cy="1214499"/>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lumMod val="95000"/>
            </a:schemeClr>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rot="0" flipH="0" flipV="0">
            <a:off x="1851661" y="1920271"/>
            <a:ext cx="3762379" cy="578216"/>
          </a:xfrm>
          <a:prstGeom prst="rect">
            <a:avLst/>
          </a:prstGeom>
          <a:noFill/>
          <a:ln>
            <a:noFill/>
          </a:ln>
        </p:spPr>
        <p:txBody>
          <a:bodyPr vert="horz" wrap="square" lIns="91440" tIns="45720" rIns="91440" bIns="45720" rtlCol="0" anchor="b"/>
          <a:lstStyle/>
          <a:p>
            <a:pPr algn="l">
              <a:lnSpc>
                <a:spcPct val="13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贷款政策解读</a:t>
            </a:r>
            <a:endParaRPr kumimoji="1" lang="zh-CN" altLang="en-US"/>
          </a:p>
        </p:txBody>
      </p:sp>
      <p:sp>
        <p:nvSpPr>
          <p:cNvPr id="10" name="标题 1"/>
          <p:cNvSpPr txBox="1"/>
          <p:nvPr/>
        </p:nvSpPr>
        <p:spPr>
          <a:xfrm rot="0" flipH="0" flipV="0">
            <a:off x="1851661" y="2437963"/>
            <a:ext cx="3762379" cy="1104469"/>
          </a:xfrm>
          <a:prstGeom prst="rect">
            <a:avLst/>
          </a:prstGeom>
          <a:noFill/>
          <a:ln>
            <a:noFill/>
          </a:ln>
        </p:spPr>
        <p:txBody>
          <a:bodyPr vert="horz" wrap="square" lIns="91440" tIns="45720" rIns="91440" bIns="45720" rtlCol="0" anchor="t"/>
          <a:lstStyle/>
          <a:p>
            <a:pPr algn="l">
              <a:lnSpc>
                <a:spcPct val="150000"/>
              </a:lnSpc>
            </a:pPr>
            <a:r>
              <a:rPr kumimoji="1" lang="en-US" altLang="zh-CN" sz="1107">
                <a:ln w="12700">
                  <a:noFill/>
                </a:ln>
                <a:solidFill>
                  <a:srgbClr val="262626">
                    <a:alpha val="100000"/>
                  </a:srgbClr>
                </a:solidFill>
                <a:latin typeface="Source Han Sans CN Normal"/>
                <a:ea typeface="Source Han Sans CN Normal"/>
                <a:cs typeface="Source Han Sans CN Normal"/>
              </a:rPr>
              <a:t>系统实时解析咨询对话，自动匹配最新公积金贷款政策条款，如首套房认定标准、利率浮动规则等，通过弹窗提示客服人员关键政策要点，确保解答准确率超过95%，同时支持语音播报功能便于快速响应。</a:t>
            </a:r>
            <a:endParaRPr kumimoji="1" lang="zh-CN" altLang="en-US"/>
          </a:p>
        </p:txBody>
      </p:sp>
      <p:sp>
        <p:nvSpPr>
          <p:cNvPr id="11" name="标题 1"/>
          <p:cNvSpPr txBox="1"/>
          <p:nvPr/>
        </p:nvSpPr>
        <p:spPr>
          <a:xfrm rot="0" flipH="0" flipV="0">
            <a:off x="6619974" y="2274298"/>
            <a:ext cx="783670" cy="783668"/>
          </a:xfrm>
          <a:prstGeom prst="ellipse">
            <a:avLst/>
          </a:prstGeom>
          <a:gradFill>
            <a:gsLst>
              <a:gs pos="1000">
                <a:schemeClr val="accent1"/>
              </a:gs>
              <a:gs pos="82000">
                <a:schemeClr val="accent1">
                  <a:lumMod val="75000"/>
                </a:schemeClr>
              </a:gs>
            </a:gsLst>
            <a:path path="circle">
              <a:fillToRect t="100000" l="100000"/>
            </a:path>
            <a:tileRect b="-100000" r="-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6726290" y="2433105"/>
            <a:ext cx="571038" cy="466054"/>
          </a:xfrm>
          <a:prstGeom prst="rect">
            <a:avLst/>
          </a:prstGeom>
          <a:noFill/>
          <a:ln>
            <a:noFill/>
          </a:ln>
        </p:spPr>
        <p:txBody>
          <a:bodyPr vert="horz" wrap="square" lIns="91440" tIns="45720" rIns="91440" bIns="45720" rtlCol="0" anchor="ctr"/>
          <a:lstStyle/>
          <a:p>
            <a:pPr algn="ctr">
              <a:lnSpc>
                <a:spcPct val="110000"/>
              </a:lnSpc>
            </a:pPr>
            <a:r>
              <a:rPr kumimoji="1" lang="en-US" altLang="zh-CN" sz="2400">
                <a:ln w="12700">
                  <a:noFill/>
                </a:ln>
                <a:solidFill>
                  <a:srgbClr val="FFFFFF">
                    <a:alpha val="100000"/>
                  </a:srgbClr>
                </a:solidFill>
                <a:latin typeface="Source Han Sans CN Bold Bold"/>
                <a:ea typeface="Source Han Sans CN Bold Bold"/>
                <a:cs typeface="Source Han Sans CN Bold Bold"/>
              </a:rPr>
              <a:t>02</a:t>
            </a:r>
            <a:endParaRPr kumimoji="1" lang="zh-CN" altLang="en-US"/>
          </a:p>
        </p:txBody>
      </p:sp>
      <p:sp>
        <p:nvSpPr>
          <p:cNvPr id="13" name="标题 1"/>
          <p:cNvSpPr txBox="1"/>
          <p:nvPr/>
        </p:nvSpPr>
        <p:spPr>
          <a:xfrm rot="0" flipH="0" flipV="0">
            <a:off x="6543190" y="2197513"/>
            <a:ext cx="937238" cy="937238"/>
          </a:xfrm>
          <a:prstGeom prst="ellipse">
            <a:avLst/>
          </a:prstGeom>
          <a:noFill/>
          <a:ln w="25400" cap="sq">
            <a:solidFill>
              <a:schemeClr val="bg1">
                <a:lumMod val="85000"/>
                <a:alpha val="36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6017850" flipH="0" flipV="0">
            <a:off x="6542981" y="2197304"/>
            <a:ext cx="937656" cy="937656"/>
          </a:xfrm>
          <a:prstGeom prst="arc">
            <a:avLst/>
          </a:prstGeom>
          <a:noFill/>
          <a:ln w="50800" cap="rnd">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10455447" y="2129813"/>
            <a:ext cx="1063453" cy="1214499"/>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lumMod val="95000"/>
            </a:schemeClr>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0" flipH="0" flipV="0">
            <a:off x="7591421" y="1920271"/>
            <a:ext cx="3762379" cy="578216"/>
          </a:xfrm>
          <a:prstGeom prst="rect">
            <a:avLst/>
          </a:prstGeom>
          <a:noFill/>
          <a:ln>
            <a:noFill/>
          </a:ln>
        </p:spPr>
        <p:txBody>
          <a:bodyPr vert="horz" wrap="square" lIns="91440" tIns="45720" rIns="91440" bIns="45720" rtlCol="0" anchor="b"/>
          <a:lstStyle/>
          <a:p>
            <a:pPr algn="l">
              <a:lnSpc>
                <a:spcPct val="13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提取条件说明</a:t>
            </a:r>
            <a:endParaRPr kumimoji="1" lang="zh-CN" altLang="en-US"/>
          </a:p>
        </p:txBody>
      </p:sp>
      <p:sp>
        <p:nvSpPr>
          <p:cNvPr id="17" name="标题 1"/>
          <p:cNvSpPr txBox="1"/>
          <p:nvPr/>
        </p:nvSpPr>
        <p:spPr>
          <a:xfrm rot="0" flipH="0" flipV="0">
            <a:off x="7591421" y="2437963"/>
            <a:ext cx="3762379" cy="1104469"/>
          </a:xfrm>
          <a:prstGeom prst="rect">
            <a:avLst/>
          </a:prstGeom>
          <a:noFill/>
          <a:ln>
            <a:noFill/>
          </a:ln>
        </p:spPr>
        <p:txBody>
          <a:bodyPr vert="horz" wrap="square" lIns="91440" tIns="45720" rIns="91440" bIns="45720" rtlCol="0" anchor="t"/>
          <a:lstStyle/>
          <a:p>
            <a:pPr algn="l">
              <a:lnSpc>
                <a:spcPct val="150000"/>
              </a:lnSpc>
            </a:pPr>
            <a:r>
              <a:rPr kumimoji="1" lang="en-US" altLang="zh-CN" sz="1107">
                <a:ln w="12700">
                  <a:noFill/>
                </a:ln>
                <a:solidFill>
                  <a:srgbClr val="262626">
                    <a:alpha val="100000"/>
                  </a:srgbClr>
                </a:solidFill>
                <a:latin typeface="Source Han Sans CN Normal"/>
                <a:ea typeface="Source Han Sans CN Normal"/>
                <a:cs typeface="Source Han Sans CN Normal"/>
              </a:rPr>
              <a:t>基于用户描述的提取原因（租房/装修等），智能检索提取条件并生成可视化流程图，自动标注需满足的缴存时长、账户余额等硬性指标，同步输出对应政策文件编号供客服引用，大幅降低人工记忆负担。</a:t>
            </a:r>
            <a:endParaRPr kumimoji="1" lang="zh-CN" altLang="en-US"/>
          </a:p>
        </p:txBody>
      </p:sp>
      <p:sp>
        <p:nvSpPr>
          <p:cNvPr id="18" name="标题 1"/>
          <p:cNvSpPr txBox="1"/>
          <p:nvPr/>
        </p:nvSpPr>
        <p:spPr>
          <a:xfrm rot="0" flipH="0" flipV="0">
            <a:off x="880214" y="4577660"/>
            <a:ext cx="783670" cy="783668"/>
          </a:xfrm>
          <a:prstGeom prst="ellipse">
            <a:avLst/>
          </a:prstGeom>
          <a:gradFill>
            <a:gsLst>
              <a:gs pos="1000">
                <a:schemeClr val="accent1"/>
              </a:gs>
              <a:gs pos="82000">
                <a:schemeClr val="accent1">
                  <a:lumMod val="75000"/>
                </a:schemeClr>
              </a:gs>
            </a:gsLst>
            <a:path path="circle">
              <a:fillToRect t="100000" l="100000"/>
            </a:path>
            <a:tileRect b="-100000" r="-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986530" y="4736467"/>
            <a:ext cx="571038" cy="466054"/>
          </a:xfrm>
          <a:prstGeom prst="rect">
            <a:avLst/>
          </a:prstGeom>
          <a:noFill/>
          <a:ln>
            <a:noFill/>
          </a:ln>
        </p:spPr>
        <p:txBody>
          <a:bodyPr vert="horz" wrap="square" lIns="91440" tIns="45720" rIns="91440" bIns="45720" rtlCol="0" anchor="ctr"/>
          <a:lstStyle/>
          <a:p>
            <a:pPr algn="ctr">
              <a:lnSpc>
                <a:spcPct val="110000"/>
              </a:lnSpc>
            </a:pPr>
            <a:r>
              <a:rPr kumimoji="1" lang="en-US" altLang="zh-CN" sz="2400">
                <a:ln w="12700">
                  <a:noFill/>
                </a:ln>
                <a:solidFill>
                  <a:srgbClr val="FFFFFF">
                    <a:alpha val="100000"/>
                  </a:srgbClr>
                </a:solidFill>
                <a:latin typeface="Source Han Sans CN Bold Bold"/>
                <a:ea typeface="Source Han Sans CN Bold Bold"/>
                <a:cs typeface="Source Han Sans CN Bold Bold"/>
              </a:rPr>
              <a:t>03</a:t>
            </a:r>
            <a:endParaRPr kumimoji="1" lang="zh-CN" altLang="en-US"/>
          </a:p>
        </p:txBody>
      </p:sp>
      <p:sp>
        <p:nvSpPr>
          <p:cNvPr id="20" name="标题 1"/>
          <p:cNvSpPr txBox="1"/>
          <p:nvPr/>
        </p:nvSpPr>
        <p:spPr>
          <a:xfrm rot="0" flipH="0" flipV="0">
            <a:off x="803430" y="4500875"/>
            <a:ext cx="937238" cy="937238"/>
          </a:xfrm>
          <a:prstGeom prst="ellipse">
            <a:avLst/>
          </a:prstGeom>
          <a:noFill/>
          <a:ln w="25400" cap="sq">
            <a:solidFill>
              <a:schemeClr val="bg1">
                <a:lumMod val="85000"/>
                <a:alpha val="36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16017850" flipH="0" flipV="0">
            <a:off x="803221" y="4500666"/>
            <a:ext cx="937656" cy="937656"/>
          </a:xfrm>
          <a:prstGeom prst="arc">
            <a:avLst/>
          </a:prstGeom>
          <a:noFill/>
          <a:ln w="50800" cap="rnd">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4715687" y="4433175"/>
            <a:ext cx="1063453" cy="1214499"/>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lumMod val="95000"/>
            </a:schemeClr>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0" flipH="0" flipV="0">
            <a:off x="1851661" y="4223633"/>
            <a:ext cx="3762379" cy="578216"/>
          </a:xfrm>
          <a:prstGeom prst="rect">
            <a:avLst/>
          </a:prstGeom>
          <a:noFill/>
          <a:ln>
            <a:noFill/>
          </a:ln>
        </p:spPr>
        <p:txBody>
          <a:bodyPr vert="horz" wrap="square" lIns="91440" tIns="45720" rIns="91440" bIns="45720" rtlCol="0" anchor="b"/>
          <a:lstStyle/>
          <a:p>
            <a:pPr algn="l">
              <a:lnSpc>
                <a:spcPct val="13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额度计算辅助</a:t>
            </a:r>
            <a:endParaRPr kumimoji="1" lang="zh-CN" altLang="en-US"/>
          </a:p>
        </p:txBody>
      </p:sp>
      <p:sp>
        <p:nvSpPr>
          <p:cNvPr id="24" name="标题 1"/>
          <p:cNvSpPr txBox="1"/>
          <p:nvPr/>
        </p:nvSpPr>
        <p:spPr>
          <a:xfrm rot="0" flipH="0" flipV="0">
            <a:off x="1851661" y="4741325"/>
            <a:ext cx="3762379" cy="1104469"/>
          </a:xfrm>
          <a:prstGeom prst="rect">
            <a:avLst/>
          </a:prstGeom>
          <a:noFill/>
          <a:ln>
            <a:noFill/>
          </a:ln>
        </p:spPr>
        <p:txBody>
          <a:bodyPr vert="horz" wrap="square" lIns="91440" tIns="45720" rIns="91440" bIns="45720" rtlCol="0" anchor="t"/>
          <a:lstStyle/>
          <a:p>
            <a:pPr algn="l">
              <a:lnSpc>
                <a:spcPct val="150000"/>
              </a:lnSpc>
            </a:pPr>
            <a:r>
              <a:rPr kumimoji="1" lang="en-US" altLang="zh-CN" sz="1107">
                <a:ln w="12700">
                  <a:noFill/>
                </a:ln>
                <a:solidFill>
                  <a:srgbClr val="262626">
                    <a:alpha val="100000"/>
                  </a:srgbClr>
                </a:solidFill>
                <a:latin typeface="Source Han Sans CN Normal"/>
                <a:ea typeface="Source Han Sans CN Normal"/>
                <a:cs typeface="Source Han Sans CN Normal"/>
              </a:rPr>
              <a:t>通过语音识别自动抓取用户收入、缴存基数等关键参数，内置计算引擎实时生成贷款额度预估，提供等额本息/等额本金两种还款方式的月供对比图表，并自动校验计算结果是否符合当地最高限额规定。</a:t>
            </a:r>
            <a:endParaRPr kumimoji="1" lang="zh-CN" altLang="en-US"/>
          </a:p>
        </p:txBody>
      </p:sp>
      <p:sp>
        <p:nvSpPr>
          <p:cNvPr id="25" name="标题 1"/>
          <p:cNvSpPr txBox="1"/>
          <p:nvPr/>
        </p:nvSpPr>
        <p:spPr>
          <a:xfrm rot="0" flipH="0" flipV="0">
            <a:off x="6619974" y="4577660"/>
            <a:ext cx="783670" cy="783668"/>
          </a:xfrm>
          <a:prstGeom prst="ellipse">
            <a:avLst/>
          </a:prstGeom>
          <a:gradFill>
            <a:gsLst>
              <a:gs pos="1000">
                <a:schemeClr val="accent1"/>
              </a:gs>
              <a:gs pos="82000">
                <a:schemeClr val="accent1">
                  <a:lumMod val="75000"/>
                </a:schemeClr>
              </a:gs>
            </a:gsLst>
            <a:path path="circle">
              <a:fillToRect t="100000" l="100000"/>
            </a:path>
            <a:tileRect b="-100000" r="-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6726290" y="4736467"/>
            <a:ext cx="571038" cy="466054"/>
          </a:xfrm>
          <a:prstGeom prst="rect">
            <a:avLst/>
          </a:prstGeom>
          <a:noFill/>
          <a:ln>
            <a:noFill/>
          </a:ln>
        </p:spPr>
        <p:txBody>
          <a:bodyPr vert="horz" wrap="square" lIns="91440" tIns="45720" rIns="91440" bIns="45720" rtlCol="0" anchor="ctr"/>
          <a:lstStyle/>
          <a:p>
            <a:pPr algn="ctr">
              <a:lnSpc>
                <a:spcPct val="110000"/>
              </a:lnSpc>
            </a:pPr>
            <a:r>
              <a:rPr kumimoji="1" lang="en-US" altLang="zh-CN" sz="2400">
                <a:ln w="12700">
                  <a:noFill/>
                </a:ln>
                <a:solidFill>
                  <a:srgbClr val="FFFFFF">
                    <a:alpha val="100000"/>
                  </a:srgbClr>
                </a:solidFill>
                <a:latin typeface="Source Han Sans CN Bold Bold"/>
                <a:ea typeface="Source Han Sans CN Bold Bold"/>
                <a:cs typeface="Source Han Sans CN Bold Bold"/>
              </a:rPr>
              <a:t>04</a:t>
            </a:r>
            <a:endParaRPr kumimoji="1" lang="zh-CN" altLang="en-US"/>
          </a:p>
        </p:txBody>
      </p:sp>
      <p:sp>
        <p:nvSpPr>
          <p:cNvPr id="27" name="标题 1"/>
          <p:cNvSpPr txBox="1"/>
          <p:nvPr/>
        </p:nvSpPr>
        <p:spPr>
          <a:xfrm rot="0" flipH="0" flipV="0">
            <a:off x="6543190" y="4500875"/>
            <a:ext cx="937238" cy="937238"/>
          </a:xfrm>
          <a:prstGeom prst="ellipse">
            <a:avLst/>
          </a:prstGeom>
          <a:noFill/>
          <a:ln w="25400" cap="sq">
            <a:solidFill>
              <a:schemeClr val="bg1">
                <a:lumMod val="85000"/>
                <a:alpha val="36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16017850" flipH="0" flipV="0">
            <a:off x="6542981" y="4500666"/>
            <a:ext cx="937656" cy="937656"/>
          </a:xfrm>
          <a:prstGeom prst="arc">
            <a:avLst/>
          </a:prstGeom>
          <a:noFill/>
          <a:ln w="50800" cap="rnd">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10455447" y="4433175"/>
            <a:ext cx="1063453" cy="1214499"/>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lumMod val="95000"/>
            </a:schemeClr>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rot="0" flipH="0" flipV="0">
            <a:off x="7591421" y="4223633"/>
            <a:ext cx="3762379" cy="578216"/>
          </a:xfrm>
          <a:prstGeom prst="rect">
            <a:avLst/>
          </a:prstGeom>
          <a:noFill/>
          <a:ln>
            <a:noFill/>
          </a:ln>
        </p:spPr>
        <p:txBody>
          <a:bodyPr vert="horz" wrap="square" lIns="91440" tIns="45720" rIns="91440" bIns="45720" rtlCol="0" anchor="b"/>
          <a:lstStyle/>
          <a:p>
            <a:pPr algn="l">
              <a:lnSpc>
                <a:spcPct val="13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材料清单生成</a:t>
            </a:r>
            <a:endParaRPr kumimoji="1" lang="zh-CN" altLang="en-US"/>
          </a:p>
        </p:txBody>
      </p:sp>
      <p:sp>
        <p:nvSpPr>
          <p:cNvPr id="31" name="标题 1"/>
          <p:cNvSpPr txBox="1"/>
          <p:nvPr/>
        </p:nvSpPr>
        <p:spPr>
          <a:xfrm rot="0" flipH="0" flipV="0">
            <a:off x="7591421" y="4741325"/>
            <a:ext cx="3762379" cy="1104469"/>
          </a:xfrm>
          <a:prstGeom prst="rect">
            <a:avLst/>
          </a:prstGeom>
          <a:noFill/>
          <a:ln>
            <a:noFill/>
          </a:ln>
        </p:spPr>
        <p:txBody>
          <a:bodyPr vert="horz" wrap="square" lIns="91440" tIns="45720" rIns="91440" bIns="45720" rtlCol="0" anchor="t"/>
          <a:lstStyle/>
          <a:p>
            <a:pPr algn="l">
              <a:lnSpc>
                <a:spcPct val="150000"/>
              </a:lnSpc>
            </a:pPr>
            <a:r>
              <a:rPr kumimoji="1" lang="en-US" altLang="zh-CN" sz="1107">
                <a:ln w="12700">
                  <a:noFill/>
                </a:ln>
                <a:solidFill>
                  <a:srgbClr val="262626">
                    <a:alpha val="100000"/>
                  </a:srgbClr>
                </a:solidFill>
                <a:latin typeface="Source Han Sans CN Normal"/>
                <a:ea typeface="Source Han Sans CN Normal"/>
                <a:cs typeface="Source Han Sans CN Normal"/>
              </a:rPr>
              <a:t>根据业务类型（如异地贷款、商转公等）自动生成个性化材料清单，支持添加地方性特殊要求（如限购城市需补充购房资格证明），可一键打印或短信发送给用户，遗漏项自动标红提醒。</a:t>
            </a:r>
            <a:endParaRPr kumimoji="1" lang="zh-CN" altLang="en-US"/>
          </a:p>
        </p:txBody>
      </p:sp>
      <p:sp>
        <p:nvSpPr>
          <p:cNvPr id="32"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8"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公积金业务咨询</a:t>
            </a:r>
            <a:endParaRPr kumimoji="1" lang="zh-CN" altLang="en-US"/>
          </a:p>
        </p:txBody>
      </p:sp>
      <p:sp>
        <p:nvSpPr>
          <p:cNvPr id="39"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145143" y="1232218"/>
            <a:ext cx="4522870" cy="2246155"/>
          </a:xfrm>
          <a:prstGeom prst="roundRect">
            <a:avLst>
              <a:gd name="adj" fmla="val 5377"/>
            </a:avLst>
          </a:prstGeom>
          <a:solidFill>
            <a:schemeClr val="accent1">
              <a:lumMod val="20000"/>
              <a:lumOff val="80000"/>
              <a:alpha val="30000"/>
            </a:schemeClr>
          </a:solidFill>
          <a:ln w="12700" cap="sq">
            <a:noFill/>
            <a:miter/>
          </a:ln>
          <a:effectLst>
            <a:outerShdw dist="38100" blurRad="279400" dir="16200000" sx="100000" sy="100000" kx="0" ky="0" algn="b" rotWithShape="0">
              <a:schemeClr val="accent1">
                <a:alpha val="2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452207" y="2015098"/>
            <a:ext cx="3908742" cy="1215490"/>
          </a:xfrm>
          <a:prstGeom prst="rect">
            <a:avLst/>
          </a:prstGeom>
          <a:noFill/>
          <a:ln>
            <a:noFill/>
          </a:ln>
        </p:spPr>
        <p:txBody>
          <a:bodyPr vert="horz" wrap="square" lIns="91440" tIns="45720" rIns="91440" bIns="45720" rtlCol="0" anchor="t"/>
          <a:lstStyle/>
          <a:p>
            <a:pPr algn="ctr">
              <a:lnSpc>
                <a:spcPct val="150000"/>
              </a:lnSpc>
            </a:pPr>
            <a:r>
              <a:rPr kumimoji="1" lang="en-US" altLang="zh-CN" sz="1183">
                <a:ln w="12700">
                  <a:noFill/>
                </a:ln>
                <a:solidFill>
                  <a:srgbClr val="262626">
                    <a:alpha val="100000"/>
                  </a:srgbClr>
                </a:solidFill>
                <a:latin typeface="Source Han Sans CN Normal"/>
                <a:ea typeface="Source Han Sans CN Normal"/>
                <a:cs typeface="Source Han Sans CN Normal"/>
              </a:rPr>
              <a:t>通过声纹分析识别用户愤怒/焦虑等情绪等级，实时推送安抚话术建议（如"理解您的焦急"等），同步调取相似投诉案例处理方案，情绪值超过阈值时自动转接主管坐席并提前推送事件背景摘要。</a:t>
            </a:r>
            <a:endParaRPr kumimoji="1" lang="zh-CN" altLang="en-US"/>
          </a:p>
        </p:txBody>
      </p:sp>
      <p:sp>
        <p:nvSpPr>
          <p:cNvPr id="6" name="标题 1"/>
          <p:cNvSpPr txBox="1"/>
          <p:nvPr/>
        </p:nvSpPr>
        <p:spPr>
          <a:xfrm rot="0" flipH="0" flipV="0">
            <a:off x="2240639" y="3305018"/>
            <a:ext cx="2331879" cy="173355"/>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517684" y="1363380"/>
            <a:ext cx="3777789" cy="58060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1510917" y="1363379"/>
            <a:ext cx="3791323" cy="550305"/>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情绪识别安抚</a:t>
            </a:r>
            <a:endParaRPr kumimoji="1" lang="zh-CN" altLang="en-US"/>
          </a:p>
        </p:txBody>
      </p:sp>
      <p:sp>
        <p:nvSpPr>
          <p:cNvPr id="9" name="标题 1"/>
          <p:cNvSpPr txBox="1"/>
          <p:nvPr/>
        </p:nvSpPr>
        <p:spPr>
          <a:xfrm rot="0" flipH="0" flipV="0">
            <a:off x="6511287" y="1232218"/>
            <a:ext cx="4522870" cy="2246155"/>
          </a:xfrm>
          <a:prstGeom prst="roundRect">
            <a:avLst>
              <a:gd name="adj" fmla="val 5377"/>
            </a:avLst>
          </a:prstGeom>
          <a:solidFill>
            <a:schemeClr val="accent2">
              <a:lumMod val="20000"/>
              <a:lumOff val="80000"/>
              <a:alpha val="30000"/>
            </a:schemeClr>
          </a:solidFill>
          <a:ln w="12700" cap="sq">
            <a:noFill/>
            <a:miter/>
          </a:ln>
          <a:effectLst>
            <a:outerShdw dist="38100" blurRad="279400" dir="16200000" sx="100000" sy="100000" kx="0" ky="0" algn="b" rotWithShape="0">
              <a:schemeClr val="accent2">
                <a:alpha val="2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6818351" y="2015098"/>
            <a:ext cx="3908742" cy="1215490"/>
          </a:xfrm>
          <a:prstGeom prst="rect">
            <a:avLst/>
          </a:prstGeom>
          <a:noFill/>
          <a:ln>
            <a:noFill/>
          </a:ln>
        </p:spPr>
        <p:txBody>
          <a:bodyPr vert="horz" wrap="square" lIns="91440" tIns="45720" rIns="91440" bIns="45720" rtlCol="0" anchor="t"/>
          <a:lstStyle/>
          <a:p>
            <a:pPr algn="ctr">
              <a:lnSpc>
                <a:spcPct val="150000"/>
              </a:lnSpc>
            </a:pPr>
            <a:r>
              <a:rPr kumimoji="1" lang="en-US" altLang="zh-CN" sz="1183">
                <a:ln w="12700">
                  <a:noFill/>
                </a:ln>
                <a:solidFill>
                  <a:srgbClr val="262626">
                    <a:alpha val="100000"/>
                  </a:srgbClr>
                </a:solidFill>
                <a:latin typeface="Source Han Sans CN Normal"/>
                <a:ea typeface="Source Han Sans CN Normal"/>
                <a:cs typeface="Source Han Sans CN Normal"/>
              </a:rPr>
              <a:t>智能拆解投诉类型（服务态度/流程延误等），逐步引导客服完成工单分类、责任部门分配等操作，对需多部门协同的复杂投诉自动生成处理流程图，关键节点设置超期自动提醒功能。</a:t>
            </a:r>
            <a:endParaRPr kumimoji="1" lang="zh-CN" altLang="en-US"/>
          </a:p>
        </p:txBody>
      </p:sp>
      <p:sp>
        <p:nvSpPr>
          <p:cNvPr id="11" name="标题 1"/>
          <p:cNvSpPr txBox="1"/>
          <p:nvPr/>
        </p:nvSpPr>
        <p:spPr>
          <a:xfrm rot="0" flipH="0" flipV="0">
            <a:off x="7606783" y="3305018"/>
            <a:ext cx="2331879" cy="173355"/>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6883829" y="1363380"/>
            <a:ext cx="3777789" cy="580605"/>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6877062" y="1363379"/>
            <a:ext cx="3791323" cy="550305"/>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处理流程引导</a:t>
            </a:r>
            <a:endParaRPr kumimoji="1" lang="zh-CN" altLang="en-US"/>
          </a:p>
        </p:txBody>
      </p:sp>
      <p:sp>
        <p:nvSpPr>
          <p:cNvPr id="14" name="标题 1"/>
          <p:cNvSpPr txBox="1"/>
          <p:nvPr/>
        </p:nvSpPr>
        <p:spPr>
          <a:xfrm rot="0" flipH="0" flipV="0">
            <a:off x="5882006" y="1528695"/>
            <a:ext cx="415290" cy="415290"/>
          </a:xfrm>
          <a:prstGeom prst="ellipse">
            <a:avLst/>
          </a:prstGeom>
          <a:solidFill>
            <a:schemeClr val="accent1"/>
          </a:solidFill>
          <a:ln w="12700" cap="sq">
            <a:solidFill>
              <a:schemeClr val="bg1"/>
            </a:solidFill>
            <a:miter/>
          </a:ln>
          <a:effectLst>
            <a:outerShdw dist="0" blurRad="63500" dir="0" sx="102000" sy="102000" kx="0" ky="0" algn="ctr" rotWithShape="0">
              <a:schemeClr val="accent1">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rot="0" flipH="0" flipV="0">
            <a:off x="6021706" y="1632835"/>
            <a:ext cx="177800" cy="229870"/>
          </a:xfrm>
          <a:prstGeom prst="chevron">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6" name="标题 1"/>
          <p:cNvSpPr txBox="1"/>
          <p:nvPr/>
        </p:nvSpPr>
        <p:spPr>
          <a:xfrm rot="0" flipH="0" flipV="0">
            <a:off x="1145143" y="3887945"/>
            <a:ext cx="4522870" cy="2246155"/>
          </a:xfrm>
          <a:prstGeom prst="roundRect">
            <a:avLst>
              <a:gd name="adj" fmla="val 5377"/>
            </a:avLst>
          </a:prstGeom>
          <a:solidFill>
            <a:schemeClr val="accent1">
              <a:lumMod val="20000"/>
              <a:lumOff val="80000"/>
              <a:alpha val="30000"/>
            </a:schemeClr>
          </a:solidFill>
          <a:ln w="12700" cap="sq">
            <a:noFill/>
            <a:miter/>
          </a:ln>
          <a:effectLst>
            <a:outerShdw dist="38100" blurRad="279400" dir="16200000" sx="100000" sy="100000" kx="0" ky="0" algn="b" rotWithShape="0">
              <a:schemeClr val="accent1">
                <a:alpha val="2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1452207" y="4670825"/>
            <a:ext cx="3908742" cy="1215490"/>
          </a:xfrm>
          <a:prstGeom prst="rect">
            <a:avLst/>
          </a:prstGeom>
          <a:noFill/>
          <a:ln>
            <a:noFill/>
          </a:ln>
        </p:spPr>
        <p:txBody>
          <a:bodyPr vert="horz" wrap="square" lIns="91440" tIns="45720" rIns="91440" bIns="45720" rtlCol="0" anchor="t"/>
          <a:lstStyle/>
          <a:p>
            <a:pPr algn="ctr">
              <a:lnSpc>
                <a:spcPct val="150000"/>
              </a:lnSpc>
            </a:pPr>
            <a:r>
              <a:rPr kumimoji="1" lang="en-US" altLang="zh-CN" sz="1183">
                <a:ln w="12700">
                  <a:noFill/>
                </a:ln>
                <a:solidFill>
                  <a:srgbClr val="262626">
                    <a:alpha val="100000"/>
                  </a:srgbClr>
                </a:solidFill>
                <a:latin typeface="Source Han Sans CN Normal"/>
                <a:ea typeface="Source Han Sans CN Normal"/>
                <a:cs typeface="Source Han Sans CN Normal"/>
              </a:rPr>
              <a:t>系统内置SLA时效规则库，对投诉处理各环节（受理/调查/反馈）进行倒计时监控，逾期未处理自动升级预警，同步统计各部门平均响应时长用于绩效考核优化。</a:t>
            </a:r>
            <a:endParaRPr kumimoji="1" lang="zh-CN" altLang="en-US"/>
          </a:p>
        </p:txBody>
      </p:sp>
      <p:sp>
        <p:nvSpPr>
          <p:cNvPr id="18" name="标题 1"/>
          <p:cNvSpPr txBox="1"/>
          <p:nvPr/>
        </p:nvSpPr>
        <p:spPr>
          <a:xfrm rot="0" flipH="0" flipV="0">
            <a:off x="2240639" y="5960745"/>
            <a:ext cx="2331879" cy="173355"/>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1517684" y="4019107"/>
            <a:ext cx="3777789" cy="58060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1510917" y="4019106"/>
            <a:ext cx="3791323" cy="550305"/>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时效性监督</a:t>
            </a:r>
            <a:endParaRPr kumimoji="1" lang="zh-CN" altLang="en-US"/>
          </a:p>
        </p:txBody>
      </p:sp>
      <p:sp>
        <p:nvSpPr>
          <p:cNvPr id="21" name="标题 1"/>
          <p:cNvSpPr txBox="1"/>
          <p:nvPr/>
        </p:nvSpPr>
        <p:spPr>
          <a:xfrm rot="0" flipH="0" flipV="0">
            <a:off x="6511287" y="3887945"/>
            <a:ext cx="4522870" cy="2246155"/>
          </a:xfrm>
          <a:prstGeom prst="roundRect">
            <a:avLst>
              <a:gd name="adj" fmla="val 5377"/>
            </a:avLst>
          </a:prstGeom>
          <a:solidFill>
            <a:schemeClr val="accent2">
              <a:lumMod val="20000"/>
              <a:lumOff val="80000"/>
              <a:alpha val="30000"/>
            </a:schemeClr>
          </a:solidFill>
          <a:ln w="12700" cap="sq">
            <a:noFill/>
            <a:miter/>
          </a:ln>
          <a:effectLst>
            <a:outerShdw dist="38100" blurRad="279400" dir="16200000" sx="100000" sy="100000" kx="0" ky="0" algn="b" rotWithShape="0">
              <a:schemeClr val="accent2">
                <a:alpha val="2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6818351" y="4670825"/>
            <a:ext cx="3908742" cy="1215490"/>
          </a:xfrm>
          <a:prstGeom prst="rect">
            <a:avLst/>
          </a:prstGeom>
          <a:noFill/>
          <a:ln>
            <a:noFill/>
          </a:ln>
        </p:spPr>
        <p:txBody>
          <a:bodyPr vert="horz" wrap="square" lIns="91440" tIns="45720" rIns="91440" bIns="45720" rtlCol="0" anchor="t"/>
          <a:lstStyle/>
          <a:p>
            <a:pPr algn="ctr">
              <a:lnSpc>
                <a:spcPct val="150000"/>
              </a:lnSpc>
            </a:pPr>
            <a:r>
              <a:rPr kumimoji="1" lang="en-US" altLang="zh-CN" sz="1183">
                <a:ln w="12700">
                  <a:noFill/>
                </a:ln>
                <a:solidFill>
                  <a:srgbClr val="262626">
                    <a:alpha val="100000"/>
                  </a:srgbClr>
                </a:solidFill>
                <a:latin typeface="Source Han Sans CN Normal"/>
                <a:ea typeface="Source Han Sans CN Normal"/>
                <a:cs typeface="Source Han Sans CN Normal"/>
              </a:rPr>
              <a:t>语音转写内容自动填充工单基础字段，智能提取投诉人诉求、涉事业务等关键信息，生成结构化工单模板，支持客服补充修改后一键提交至政务督办系统，较人工录入效率提升3倍以上。</a:t>
            </a:r>
            <a:endParaRPr kumimoji="1" lang="zh-CN" altLang="en-US"/>
          </a:p>
        </p:txBody>
      </p:sp>
      <p:sp>
        <p:nvSpPr>
          <p:cNvPr id="23" name="标题 1"/>
          <p:cNvSpPr txBox="1"/>
          <p:nvPr/>
        </p:nvSpPr>
        <p:spPr>
          <a:xfrm rot="0" flipH="0" flipV="0">
            <a:off x="7606783" y="5960745"/>
            <a:ext cx="2331879" cy="173355"/>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0" flipV="0">
            <a:off x="6883829" y="4019107"/>
            <a:ext cx="3777789" cy="580605"/>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6877062" y="4019106"/>
            <a:ext cx="3791323" cy="550305"/>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自动生成工单</a:t>
            </a:r>
            <a:endParaRPr kumimoji="1" lang="zh-CN" altLang="en-US"/>
          </a:p>
        </p:txBody>
      </p:sp>
      <p:sp>
        <p:nvSpPr>
          <p:cNvPr id="26" name="标题 1"/>
          <p:cNvSpPr txBox="1"/>
          <p:nvPr/>
        </p:nvSpPr>
        <p:spPr>
          <a:xfrm rot="0" flipH="0" flipV="0">
            <a:off x="5882006" y="4184422"/>
            <a:ext cx="415290" cy="415290"/>
          </a:xfrm>
          <a:prstGeom prst="ellipse">
            <a:avLst/>
          </a:prstGeom>
          <a:solidFill>
            <a:schemeClr val="accent1"/>
          </a:solidFill>
          <a:ln w="12700" cap="sq">
            <a:solidFill>
              <a:schemeClr val="bg1"/>
            </a:solidFill>
            <a:miter/>
          </a:ln>
          <a:effectLst>
            <a:outerShdw dist="0" blurRad="63500" dir="0" sx="102000" sy="102000" kx="0" ky="0" algn="ctr" rotWithShape="0">
              <a:schemeClr val="accent1">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27" name="标题 1"/>
          <p:cNvSpPr txBox="1"/>
          <p:nvPr/>
        </p:nvSpPr>
        <p:spPr>
          <a:xfrm rot="0" flipH="0" flipV="0">
            <a:off x="6021706" y="4288562"/>
            <a:ext cx="177800" cy="229870"/>
          </a:xfrm>
          <a:prstGeom prst="chevron">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8"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投诉处理支持</a:t>
            </a:r>
            <a:endParaRPr kumimoji="1" lang="zh-CN" altLang="en-US"/>
          </a:p>
        </p:txBody>
      </p:sp>
      <p:sp>
        <p:nvSpPr>
          <p:cNvPr id="35"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60400" y="3889571"/>
            <a:ext cx="2177600" cy="1911154"/>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自动解析新发布政策文件，提取变更要点（如二套房首付比例调整）、适用人群等核心要素，生成对比新旧政策的差异表格，支持添加政策原文超链接供深度查阅。</a:t>
            </a:r>
            <a:endParaRPr kumimoji="1" lang="zh-CN" altLang="en-US"/>
          </a:p>
        </p:txBody>
      </p:sp>
      <p:sp>
        <p:nvSpPr>
          <p:cNvPr id="5" name="标题 1"/>
          <p:cNvSpPr txBox="1"/>
          <p:nvPr/>
        </p:nvSpPr>
        <p:spPr>
          <a:xfrm rot="5400000" flipH="0" flipV="0">
            <a:off x="1181082" y="1886581"/>
            <a:ext cx="1136236" cy="1193350"/>
          </a:xfrm>
          <a:prstGeom prst="hexagon">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5400000" flipH="0" flipV="0">
            <a:off x="1170501" y="2107864"/>
            <a:ext cx="1157397" cy="1023478"/>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559975" y="2448050"/>
            <a:ext cx="378448" cy="343107"/>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660400" y="3393666"/>
            <a:ext cx="2177600" cy="464693"/>
          </a:xfrm>
          <a:prstGeom prst="rect">
            <a:avLst/>
          </a:prstGeom>
          <a:noFill/>
          <a:ln>
            <a:noFill/>
          </a:ln>
        </p:spPr>
        <p:txBody>
          <a:bodyPr vert="horz" wrap="square" lIns="0" tIns="0" rIns="0" bIns="0" rtlCol="0" anchor="b"/>
          <a:lstStyle/>
          <a:p>
            <a:pPr algn="ctr">
              <a:lnSpc>
                <a:spcPct val="15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政策要点提炼</a:t>
            </a:r>
            <a:endParaRPr kumimoji="1" lang="zh-CN" altLang="en-US"/>
          </a:p>
        </p:txBody>
      </p:sp>
      <p:sp>
        <p:nvSpPr>
          <p:cNvPr id="9" name="标题 1"/>
          <p:cNvSpPr txBox="1"/>
          <p:nvPr/>
        </p:nvSpPr>
        <p:spPr>
          <a:xfrm rot="0" flipH="0" flipV="0">
            <a:off x="3554033" y="3889571"/>
            <a:ext cx="2177600" cy="1911154"/>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基于历史咨询数据生成高频问题集，构建政策知识图谱驱动的对话机器人，可模拟群众各种提问场景（如组合贷款资格），实时评分并指出回答遗漏点，新人上岗培训周期缩短60%。</a:t>
            </a:r>
            <a:endParaRPr kumimoji="1" lang="zh-CN" altLang="en-US"/>
          </a:p>
        </p:txBody>
      </p:sp>
      <p:sp>
        <p:nvSpPr>
          <p:cNvPr id="10" name="标题 1"/>
          <p:cNvSpPr txBox="1"/>
          <p:nvPr/>
        </p:nvSpPr>
        <p:spPr>
          <a:xfrm rot="5400000" flipH="0" flipV="0">
            <a:off x="4074715" y="1886581"/>
            <a:ext cx="1136236" cy="1193350"/>
          </a:xfrm>
          <a:prstGeom prst="hexagon">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5400000" flipH="0" flipV="0">
            <a:off x="4064134" y="2107864"/>
            <a:ext cx="1157397" cy="1023478"/>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4453608" y="2430380"/>
            <a:ext cx="378448" cy="378448"/>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0" flipH="0" flipV="0">
            <a:off x="3554033" y="3393666"/>
            <a:ext cx="2177600" cy="464693"/>
          </a:xfrm>
          <a:prstGeom prst="rect">
            <a:avLst/>
          </a:prstGeom>
          <a:noFill/>
          <a:ln>
            <a:noFill/>
          </a:ln>
        </p:spPr>
        <p:txBody>
          <a:bodyPr vert="horz" wrap="square" lIns="0" tIns="0" rIns="0" bIns="0" rtlCol="0" anchor="b"/>
          <a:lstStyle/>
          <a:p>
            <a:pPr algn="ctr">
              <a:lnSpc>
                <a:spcPct val="15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模拟问答训练</a:t>
            </a:r>
            <a:endParaRPr kumimoji="1" lang="zh-CN" altLang="en-US"/>
          </a:p>
        </p:txBody>
      </p:sp>
      <p:sp>
        <p:nvSpPr>
          <p:cNvPr id="14" name="标题 1"/>
          <p:cNvSpPr txBox="1"/>
          <p:nvPr/>
        </p:nvSpPr>
        <p:spPr>
          <a:xfrm rot="0" flipH="0" flipV="0">
            <a:off x="9341300" y="3889571"/>
            <a:ext cx="2177600" cy="1911154"/>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可视化仪表盘展示每位客服的政策学习进度（如已完成模块、测试通过率），对逾期未完成培训人员自动发送提醒，数据同步至人力资源系统作为岗位胜任力评估依据。</a:t>
            </a:r>
            <a:endParaRPr kumimoji="1" lang="zh-CN" altLang="en-US"/>
          </a:p>
        </p:txBody>
      </p:sp>
      <p:sp>
        <p:nvSpPr>
          <p:cNvPr id="15" name="标题 1"/>
          <p:cNvSpPr txBox="1"/>
          <p:nvPr/>
        </p:nvSpPr>
        <p:spPr>
          <a:xfrm rot="5400000" flipH="0" flipV="0">
            <a:off x="9861982" y="1886581"/>
            <a:ext cx="1136236" cy="1193350"/>
          </a:xfrm>
          <a:prstGeom prst="hexagon">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5400000" flipH="0" flipV="0">
            <a:off x="9851402" y="2107864"/>
            <a:ext cx="1157397" cy="1023478"/>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10240876" y="2463090"/>
            <a:ext cx="378448" cy="313029"/>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0" flipH="0" flipV="0">
            <a:off x="9341300" y="3393666"/>
            <a:ext cx="2177600" cy="464693"/>
          </a:xfrm>
          <a:prstGeom prst="rect">
            <a:avLst/>
          </a:prstGeom>
          <a:noFill/>
          <a:ln>
            <a:noFill/>
          </a:ln>
        </p:spPr>
        <p:txBody>
          <a:bodyPr vert="horz" wrap="square" lIns="0" tIns="0" rIns="0" bIns="0" rtlCol="0" anchor="b"/>
          <a:lstStyle/>
          <a:p>
            <a:pPr algn="ctr">
              <a:lnSpc>
                <a:spcPct val="15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学习进度跟踪</a:t>
            </a:r>
            <a:endParaRPr kumimoji="1" lang="zh-CN" altLang="en-US"/>
          </a:p>
        </p:txBody>
      </p:sp>
      <p:sp>
        <p:nvSpPr>
          <p:cNvPr id="19" name="标题 1"/>
          <p:cNvSpPr txBox="1"/>
          <p:nvPr/>
        </p:nvSpPr>
        <p:spPr>
          <a:xfrm rot="0" flipH="0" flipV="0">
            <a:off x="6447666" y="3889571"/>
            <a:ext cx="2177600" cy="1911154"/>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定期自动组卷测试政策掌握度，题型包含情景判断题（如某案例是否符合提取条件）、政策计算题等，错题自动归集生成个人知识薄弱点报告，与培训档案联动更新。</a:t>
            </a:r>
            <a:endParaRPr kumimoji="1" lang="zh-CN" altLang="en-US"/>
          </a:p>
        </p:txBody>
      </p:sp>
      <p:sp>
        <p:nvSpPr>
          <p:cNvPr id="20" name="标题 1"/>
          <p:cNvSpPr txBox="1"/>
          <p:nvPr/>
        </p:nvSpPr>
        <p:spPr>
          <a:xfrm rot="5400000" flipH="0" flipV="0">
            <a:off x="6968348" y="1886581"/>
            <a:ext cx="1136236" cy="1193350"/>
          </a:xfrm>
          <a:prstGeom prst="hexagon">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5400000" flipH="0" flipV="0">
            <a:off x="6957767" y="2107864"/>
            <a:ext cx="1157397" cy="1023478"/>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7347241" y="2444558"/>
            <a:ext cx="378448" cy="350091"/>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0" flipH="0" flipV="0">
            <a:off x="6447666" y="3393666"/>
            <a:ext cx="2177600" cy="464693"/>
          </a:xfrm>
          <a:prstGeom prst="rect">
            <a:avLst/>
          </a:prstGeom>
          <a:noFill/>
          <a:ln>
            <a:noFill/>
          </a:ln>
        </p:spPr>
        <p:txBody>
          <a:bodyPr vert="horz" wrap="square" lIns="0" tIns="0" rIns="0" bIns="0" rtlCol="0" anchor="b"/>
          <a:lstStyle/>
          <a:p>
            <a:pPr algn="ctr">
              <a:lnSpc>
                <a:spcPct val="15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考核测评系统</a:t>
            </a:r>
            <a:endParaRPr kumimoji="1" lang="zh-CN" altLang="en-US"/>
          </a:p>
        </p:txBody>
      </p:sp>
      <p:sp>
        <p:nvSpPr>
          <p:cNvPr id="24"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新政策培训辅助</a:t>
            </a:r>
            <a:endParaRPr kumimoji="1" lang="zh-CN" altLang="en-US"/>
          </a:p>
        </p:txBody>
      </p:sp>
      <p:sp>
        <p:nvSpPr>
          <p:cNvPr id="31"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1" flipV="0">
            <a:off x="-2607"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1" flipV="0">
            <a:off x="-2607" y="5514047"/>
            <a:ext cx="12192000" cy="1343953"/>
          </a:xfrm>
          <a:prstGeom prst="rect">
            <a:avLst/>
          </a:prstGeom>
          <a:gradFill>
            <a:gsLst>
              <a:gs pos="0">
                <a:schemeClr val="accent1">
                  <a:lumMod val="60000"/>
                  <a:lumOff val="40000"/>
                </a:schemeClr>
              </a:gs>
              <a:gs pos="50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1" flipV="0">
            <a:off x="365693" y="422119"/>
            <a:ext cx="11475420" cy="4985110"/>
          </a:xfrm>
          <a:prstGeom prst="rect">
            <a:avLst/>
          </a:prstGeom>
          <a:solidFill>
            <a:schemeClr val="bg1"/>
          </a:solidFill>
          <a:ln w="12700" cap="sq">
            <a:noFill/>
            <a:miter/>
          </a:ln>
          <a:effectLst>
            <a:outerShdw dist="38100" blurRad="127000" dir="2700000" sx="100000" sy="100000" kx="0" ky="0" algn="tl" rotWithShape="0">
              <a:schemeClr val="accent1">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6200000" flipH="0" flipV="0">
            <a:off x="-90991" y="1474632"/>
            <a:ext cx="2304424" cy="49397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6200000" flipH="0" flipV="0">
            <a:off x="758444" y="1537077"/>
            <a:ext cx="1342596" cy="287795"/>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5400000" flipH="1" flipV="0">
            <a:off x="4566012" y="2455294"/>
            <a:ext cx="3555826" cy="762216"/>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5400000" flipH="1" flipV="0">
            <a:off x="4739439" y="2551650"/>
            <a:ext cx="2071683" cy="44408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1" flipV="0">
            <a:off x="988566" y="1450771"/>
            <a:ext cx="4466198" cy="4466198"/>
          </a:xfrm>
          <a:prstGeom prst="ellipse">
            <a:avLst/>
          </a:prstGeom>
          <a:gradFill>
            <a:gsLst>
              <a:gs pos="0">
                <a:schemeClr val="accent1">
                  <a:lumMod val="60000"/>
                  <a:lumOff val="40000"/>
                </a:schemeClr>
              </a:gs>
              <a:gs pos="61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1" flipV="0">
            <a:off x="0" y="0"/>
            <a:ext cx="12192000" cy="173344"/>
          </a:xfrm>
          <a:prstGeom prst="rect">
            <a:avLst/>
          </a:prstGeom>
          <a:gradFill>
            <a:gsLst>
              <a:gs pos="44000">
                <a:schemeClr val="accent1"/>
              </a:gs>
              <a:gs pos="100000">
                <a:schemeClr val="accent1">
                  <a:lumMod val="60000"/>
                  <a:lumOff val="40000"/>
                </a:schemeClr>
              </a:gs>
            </a:gsLst>
            <a:lin ang="2700000" scaled="0"/>
          </a:gradFill>
          <a:ln w="9525" cap="flat">
            <a:noFill/>
            <a:miter/>
          </a:ln>
          <a:effectLst/>
        </p:spPr>
        <p:txBody>
          <a:bodyPr vert="horz" wrap="square" lIns="0" tIns="0" rIns="0" bIns="0" rtlCol="0" anchor="ctr"/>
          <a:lstStyle/>
          <a:p>
            <a:pPr algn="ctr">
              <a:lnSpc>
                <a:spcPct val="110000"/>
              </a:lnSpc>
            </a:pPr>
            <a:endParaRPr kumimoji="1" lang="zh-CN" altLang="en-US"/>
          </a:p>
        </p:txBody>
      </p:sp>
      <p:pic>
        <p:nvPicPr>
          <p:cNvPr id="11" name=""/>
          <p:cNvPicPr>
            <a:picLocks noChangeAspect="1"/>
          </p:cNvPicPr>
          <p:nvPr/>
        </p:nvPicPr>
        <p:blipFill>
          <a:blip r:embed="rId3">
            <a:alphaModFix amt="100000"/>
          </a:blip>
          <a:srcRect l="0" t="0" r="0" b="0"/>
          <a:stretch>
            <a:fillRect/>
          </a:stretch>
        </p:blipFill>
        <p:spPr>
          <a:xfrm rot="0" flipH="1" flipV="0">
            <a:off x="561507" y="824917"/>
            <a:ext cx="5137467" cy="5347564"/>
          </a:xfrm>
          <a:prstGeom prst="rect">
            <a:avLst/>
          </a:prstGeom>
          <a:noFill/>
          <a:ln>
            <a:noFill/>
          </a:ln>
        </p:spPr>
      </p:pic>
      <p:sp>
        <p:nvSpPr>
          <p:cNvPr id="12" name="标题 1"/>
          <p:cNvSpPr txBox="1"/>
          <p:nvPr/>
        </p:nvSpPr>
        <p:spPr>
          <a:xfrm rot="0" flipH="0" flipV="0">
            <a:off x="5772820" y="3047407"/>
            <a:ext cx="5767521" cy="1909603"/>
          </a:xfrm>
          <a:prstGeom prst="rect">
            <a:avLst/>
          </a:prstGeom>
          <a:noFill/>
          <a:ln>
            <a:noFill/>
          </a:ln>
        </p:spPr>
        <p:txBody>
          <a:bodyPr vert="horz" wrap="square" lIns="91440" tIns="45720" rIns="91440" bIns="45720" rtlCol="0" anchor="t"/>
          <a:lstStyle/>
          <a:p>
            <a:pPr algn="r">
              <a:lnSpc>
                <a:spcPct val="130000"/>
              </a:lnSpc>
            </a:pPr>
            <a:r>
              <a:rPr kumimoji="1" lang="en-US" altLang="zh-CN" sz="4000">
                <a:ln w="12700">
                  <a:noFill/>
                </a:ln>
                <a:solidFill>
                  <a:srgbClr val="262626">
                    <a:alpha val="100000"/>
                  </a:srgbClr>
                </a:solidFill>
                <a:latin typeface="Source Han Sans CN Heavy Bold"/>
                <a:ea typeface="Source Han Sans CN Heavy Bold"/>
                <a:cs typeface="Source Han Sans CN Heavy Bold"/>
              </a:rPr>
              <a:t>实施效益评估</a:t>
            </a:r>
            <a:endParaRPr kumimoji="1" lang="zh-CN" altLang="en-US"/>
          </a:p>
        </p:txBody>
      </p:sp>
      <p:sp>
        <p:nvSpPr>
          <p:cNvPr id="13" name="标题 1"/>
          <p:cNvSpPr txBox="1"/>
          <p:nvPr/>
        </p:nvSpPr>
        <p:spPr>
          <a:xfrm rot="0" flipH="0" flipV="0">
            <a:off x="7446347" y="2128777"/>
            <a:ext cx="3154429" cy="923330"/>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Part.</a:t>
            </a:r>
            <a:endParaRPr kumimoji="1" lang="zh-CN" altLang="en-US"/>
          </a:p>
        </p:txBody>
      </p:sp>
      <p:sp>
        <p:nvSpPr>
          <p:cNvPr id="14" name="标题 1"/>
          <p:cNvSpPr txBox="1"/>
          <p:nvPr/>
        </p:nvSpPr>
        <p:spPr>
          <a:xfrm rot="0" flipH="0" flipV="0">
            <a:off x="9714117" y="786063"/>
            <a:ext cx="1870431" cy="2266044"/>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05</a:t>
            </a:r>
            <a:endParaRPr kumimoji="1" lang="zh-CN" altLang="en-US"/>
          </a:p>
        </p:txBody>
      </p:sp>
      <p:sp>
        <p:nvSpPr>
          <p:cNvPr id="15" name="标题 1"/>
          <p:cNvSpPr txBox="1"/>
          <p:nvPr/>
        </p:nvSpPr>
        <p:spPr>
          <a:xfrm rot="0" flipH="1" flipV="0">
            <a:off x="4944674"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1" flipV="0">
            <a:off x="4361928"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1" flipV="0">
            <a:off x="3779182"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1" flipV="0">
            <a:off x="3196436"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1" flipV="0">
            <a:off x="2613690"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1" flipV="0">
            <a:off x="203094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1" flipV="0">
            <a:off x="144819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0">
            <a:off x="86545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1" flipV="0">
            <a:off x="28270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1018938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1" flipV="0">
            <a:off x="960664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1" flipV="0">
            <a:off x="902389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0" flipH="1" flipV="0">
            <a:off x="8441150"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1" flipV="0">
            <a:off x="7858404"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1" flipV="0">
            <a:off x="7275658"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1" flipV="0">
            <a:off x="6692912"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0">
            <a:off x="611016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1" flipV="0">
            <a:off x="5527420"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1" flipV="0">
            <a:off x="1135487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1" flipV="0">
            <a:off x="1077213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1" flipV="1">
            <a:off x="7074262" y="1120225"/>
            <a:ext cx="2031005" cy="202502"/>
          </a:xfrm>
          <a:prstGeom prst="roundRect">
            <a:avLst>
              <a:gd name="adj" fmla="val 50000"/>
            </a:avLst>
          </a:prstGeom>
          <a:gradFill>
            <a:gsLst>
              <a:gs pos="0">
                <a:schemeClr val="accent1"/>
              </a:gs>
              <a:gs pos="90000">
                <a:schemeClr val="accent1">
                  <a:alpha val="0"/>
                </a:schemeClr>
              </a:gs>
            </a:gsLst>
            <a:path path="circle">
              <a:fillToRect b="100000" r="100000"/>
            </a:path>
            <a:tileRect t="-100000" l="-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rot="0" flipH="1" flipV="0">
            <a:off x="9266085" y="983166"/>
            <a:ext cx="2194872" cy="483809"/>
          </a:xfrm>
          <a:prstGeom prst="roundRect">
            <a:avLst>
              <a:gd name="adj" fmla="val 50000"/>
            </a:avLst>
          </a:prstGeom>
          <a:gradFill>
            <a:gsLst>
              <a:gs pos="0">
                <a:schemeClr val="accent1">
                  <a:lumMod val="60000"/>
                  <a:lumOff val="40000"/>
                </a:schemeClr>
              </a:gs>
              <a:gs pos="82000">
                <a:schemeClr val="accent1"/>
              </a:gs>
            </a:gsLst>
            <a:lin ang="2700000" scaled="0"/>
          </a:gra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9509944" y="1120226"/>
            <a:ext cx="1688596" cy="20968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2700" y="12700"/>
            <a:ext cx="12217400" cy="6870700"/>
          </a:xfrm>
          <a:prstGeom prst="rect"/>
          <a:solidFill>
            <a:schemeClr val="bg1"/>
          </a:solidFill>
        </p:spPr>
        <p:txBody>
          <a:bodyPr vert="horz" wrap="square" lIns="0" tIns="0" rIns="0" bIns="0" rtlCol="0" anchor="ctr"/>
          <a:lstStyle/>
          <a:p>
            <a:pPr algn="ctr">
              <a:lnSpc>
                <a:spcPct val="100000"/>
              </a:lnSpc>
            </a:pPr>
            <a:endParaRPr kumimoji="1" lang="zh-CN" altLang="en-US"/>
          </a:p>
        </p:txBody>
      </p:sp>
      <p:sp>
        <p:nvSpPr>
          <p:cNvPr id="5" name="标题 1"/>
          <p:cNvSpPr txBox="1"/>
          <p:nvPr/>
        </p:nvSpPr>
        <p:spPr>
          <a:xfrm rot="0" flipH="0" flipV="0">
            <a:off x="6247334" y="805466"/>
            <a:ext cx="509114" cy="509114"/>
          </a:xfrm>
          <a:prstGeom prst="roundRect">
            <a:avLst/>
          </a:prstGeom>
          <a:gradFill>
            <a:gsLst>
              <a:gs pos="0">
                <a:schemeClr val="accent1">
                  <a:lumMod val="80000"/>
                  <a:lumOff val="20000"/>
                </a:schemeClr>
              </a:gs>
              <a:gs pos="100000">
                <a:schemeClr val="accent1">
                  <a:lumMod val="100000"/>
                </a:schemeClr>
              </a:gs>
            </a:gsLst>
            <a:lin ang="2700000" scaled="0"/>
          </a:gradFill>
          <a:ln w="38100" cap="flat">
            <a:solidFill>
              <a:schemeClr val="bg1"/>
            </a:solidFill>
            <a:miter/>
          </a:ln>
          <a:effectLst>
            <a:outerShdw dist="38100" blurRad="177800" dir="5400000" sx="100000" sy="100000" kx="0" ky="0" algn="t" rotWithShape="0">
              <a:schemeClr val="accent1">
                <a:lumMod val="100000"/>
                <a:alpha val="20000"/>
              </a:schemeClr>
            </a:outerShdw>
          </a:effectLst>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B"/>
                <a:ea typeface="OPPOSans B"/>
                <a:cs typeface="OPPOSans B"/>
              </a:rPr>
              <a:t>01</a:t>
            </a:r>
            <a:endParaRPr kumimoji="1" lang="zh-CN" altLang="en-US"/>
          </a:p>
        </p:txBody>
      </p:sp>
      <p:sp>
        <p:nvSpPr>
          <p:cNvPr id="6" name="标题 1"/>
          <p:cNvSpPr txBox="1"/>
          <p:nvPr/>
        </p:nvSpPr>
        <p:spPr>
          <a:xfrm rot="0" flipH="0" flipV="0">
            <a:off x="6247334" y="1738572"/>
            <a:ext cx="509114" cy="509114"/>
          </a:xfrm>
          <a:prstGeom prst="roundRect">
            <a:avLst/>
          </a:prstGeom>
          <a:gradFill>
            <a:gsLst>
              <a:gs pos="0">
                <a:schemeClr val="accent1">
                  <a:lumMod val="80000"/>
                  <a:lumOff val="20000"/>
                </a:schemeClr>
              </a:gs>
              <a:gs pos="100000">
                <a:schemeClr val="accent1">
                  <a:lumMod val="100000"/>
                </a:schemeClr>
              </a:gs>
            </a:gsLst>
            <a:lin ang="2700000" scaled="0"/>
          </a:gradFill>
          <a:ln w="38100" cap="flat">
            <a:solidFill>
              <a:schemeClr val="bg1"/>
            </a:solidFill>
            <a:miter/>
          </a:ln>
          <a:effectLst>
            <a:outerShdw dist="38100" blurRad="177800" dir="5400000" sx="100000" sy="100000" kx="0" ky="0" algn="t" rotWithShape="0">
              <a:schemeClr val="accent1">
                <a:lumMod val="100000"/>
                <a:alpha val="20000"/>
              </a:schemeClr>
            </a:outerShdw>
          </a:effectLst>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B"/>
                <a:ea typeface="OPPOSans B"/>
                <a:cs typeface="OPPOSans B"/>
              </a:rPr>
              <a:t>02</a:t>
            </a:r>
            <a:endParaRPr kumimoji="1" lang="zh-CN" altLang="en-US"/>
          </a:p>
        </p:txBody>
      </p:sp>
      <p:sp>
        <p:nvSpPr>
          <p:cNvPr id="7" name="标题 1"/>
          <p:cNvSpPr txBox="1"/>
          <p:nvPr/>
        </p:nvSpPr>
        <p:spPr>
          <a:xfrm rot="0" flipH="0" flipV="0">
            <a:off x="6247334" y="2649305"/>
            <a:ext cx="509114" cy="509114"/>
          </a:xfrm>
          <a:prstGeom prst="roundRect">
            <a:avLst/>
          </a:prstGeom>
          <a:gradFill>
            <a:gsLst>
              <a:gs pos="0">
                <a:schemeClr val="accent1">
                  <a:lumMod val="80000"/>
                  <a:lumOff val="20000"/>
                </a:schemeClr>
              </a:gs>
              <a:gs pos="100000">
                <a:schemeClr val="accent1">
                  <a:lumMod val="100000"/>
                </a:schemeClr>
              </a:gs>
            </a:gsLst>
            <a:lin ang="2700000" scaled="0"/>
          </a:gradFill>
          <a:ln w="38100" cap="flat">
            <a:solidFill>
              <a:schemeClr val="bg1"/>
            </a:solidFill>
            <a:miter/>
          </a:ln>
          <a:effectLst>
            <a:outerShdw dist="38100" blurRad="177800" dir="5400000" sx="100000" sy="100000" kx="0" ky="0" algn="t" rotWithShape="0">
              <a:schemeClr val="accent1">
                <a:lumMod val="100000"/>
                <a:alpha val="20000"/>
              </a:schemeClr>
            </a:outerShdw>
          </a:effectLst>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B"/>
                <a:ea typeface="OPPOSans B"/>
                <a:cs typeface="OPPOSans B"/>
              </a:rPr>
              <a:t>03</a:t>
            </a:r>
            <a:endParaRPr kumimoji="1" lang="zh-CN" altLang="en-US"/>
          </a:p>
        </p:txBody>
      </p:sp>
      <p:sp>
        <p:nvSpPr>
          <p:cNvPr id="8" name="标题 1"/>
          <p:cNvSpPr txBox="1"/>
          <p:nvPr/>
        </p:nvSpPr>
        <p:spPr>
          <a:xfrm rot="0" flipH="0" flipV="0">
            <a:off x="6247334" y="3575001"/>
            <a:ext cx="509114" cy="509114"/>
          </a:xfrm>
          <a:prstGeom prst="roundRect">
            <a:avLst/>
          </a:prstGeom>
          <a:gradFill>
            <a:gsLst>
              <a:gs pos="0">
                <a:schemeClr val="accent1">
                  <a:lumMod val="80000"/>
                  <a:lumOff val="20000"/>
                </a:schemeClr>
              </a:gs>
              <a:gs pos="100000">
                <a:schemeClr val="accent1">
                  <a:lumMod val="100000"/>
                </a:schemeClr>
              </a:gs>
            </a:gsLst>
            <a:lin ang="2700000" scaled="0"/>
          </a:gradFill>
          <a:ln w="38100" cap="flat">
            <a:solidFill>
              <a:schemeClr val="bg1"/>
            </a:solidFill>
            <a:miter/>
          </a:ln>
          <a:effectLst>
            <a:outerShdw dist="38100" blurRad="177800" dir="5400000" sx="100000" sy="100000" kx="0" ky="0" algn="t" rotWithShape="0">
              <a:schemeClr val="accent1">
                <a:lumMod val="100000"/>
                <a:alpha val="20000"/>
              </a:schemeClr>
            </a:outerShdw>
          </a:effectLst>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B"/>
                <a:ea typeface="OPPOSans B"/>
                <a:cs typeface="OPPOSans B"/>
              </a:rPr>
              <a:t>04</a:t>
            </a:r>
            <a:endParaRPr kumimoji="1" lang="zh-CN" altLang="en-US"/>
          </a:p>
        </p:txBody>
      </p:sp>
      <p:sp>
        <p:nvSpPr>
          <p:cNvPr id="9" name="标题 1"/>
          <p:cNvSpPr txBox="1"/>
          <p:nvPr/>
        </p:nvSpPr>
        <p:spPr>
          <a:xfrm rot="3801960" flipH="1" flipV="0">
            <a:off x="10812161" y="5762775"/>
            <a:ext cx="1018204" cy="1924736"/>
          </a:xfrm>
          <a:custGeom>
            <a:avLst/>
            <a:gdLst>
              <a:gd name="connsiteX0" fmla="*/ 485710 w 1018204"/>
              <a:gd name="connsiteY0" fmla="*/ 0 h 1924736"/>
              <a:gd name="connsiteX1" fmla="*/ 0 w 1018204"/>
              <a:gd name="connsiteY1" fmla="*/ 243586 h 1924736"/>
              <a:gd name="connsiteX2" fmla="*/ 843106 w 1018204"/>
              <a:gd name="connsiteY2" fmla="*/ 1924736 h 1924736"/>
              <a:gd name="connsiteX3" fmla="*/ 904097 w 1018204"/>
              <a:gd name="connsiteY3" fmla="*/ 1802755 h 1924736"/>
              <a:gd name="connsiteX4" fmla="*/ 904097 w 1018204"/>
              <a:gd name="connsiteY4" fmla="*/ 836773 h 1924736"/>
            </a:gdLst>
            <a:rect l="l" t="t" r="r" b="b"/>
            <a:pathLst>
              <a:path w="1018204" h="1924736">
                <a:moveTo>
                  <a:pt x="485710" y="0"/>
                </a:moveTo>
                <a:lnTo>
                  <a:pt x="0" y="243586"/>
                </a:lnTo>
                <a:lnTo>
                  <a:pt x="843106" y="1924736"/>
                </a:lnTo>
                <a:lnTo>
                  <a:pt x="904097" y="1802755"/>
                </a:lnTo>
                <a:cubicBezTo>
                  <a:pt x="1056240" y="1498470"/>
                  <a:pt x="1056240" y="1141058"/>
                  <a:pt x="904097" y="836773"/>
                </a:cubicBezTo>
                <a:close/>
              </a:path>
            </a:pathLst>
          </a:custGeom>
          <a:solidFill>
            <a:schemeClr val="accent1">
              <a:lumMod val="100000"/>
            </a:schemeClr>
          </a:solidFill>
          <a:ln w="9525" cap="flat">
            <a:noFill/>
            <a:miter/>
          </a:ln>
          <a:effectLst/>
        </p:spPr>
        <p:txBody>
          <a:bodyPr vert="horz" wrap="square" lIns="91440" tIns="45720" rIns="91440" bIns="45720" rtlCol="0" anchor="ctr"/>
          <a:lstStyle/>
          <a:p>
            <a:pPr algn="ctr">
              <a:lnSpc>
                <a:spcPct val="110000"/>
              </a:lnSpc>
            </a:pPr>
            <a:endParaRPr kumimoji="1" lang="zh-CN" altLang="en-US"/>
          </a:p>
        </p:txBody>
      </p:sp>
      <p:grpSp>
        <p:nvGrpSpPr>
          <p:cNvPr id="10" name=""/>
          <p:cNvGrpSpPr/>
          <p:nvPr/>
        </p:nvGrpSpPr>
        <p:grpSpPr>
          <a:xfrm>
            <a:off x="11249655" y="476250"/>
            <a:ext cx="247020" cy="242112"/>
            <a:chOff x="11249655" y="476250"/>
            <a:chExt cx="247020" cy="242112"/>
          </a:xfrm>
        </p:grpSpPr>
        <p:sp>
          <p:nvSpPr>
            <p:cNvPr id="11" name="标题 1"/>
            <p:cNvSpPr txBox="1"/>
            <p:nvPr/>
          </p:nvSpPr>
          <p:spPr>
            <a:xfrm rot="0" flipH="0" flipV="0">
              <a:off x="11396490" y="476250"/>
              <a:ext cx="100185" cy="100184"/>
            </a:xfrm>
            <a:prstGeom prst="ellipse">
              <a:avLst/>
            </a:prstGeom>
            <a:solidFill>
              <a:srgbClr val="FFFFFF">
                <a:alpha val="100000"/>
              </a:srgbClr>
            </a:solidFill>
            <a:ln w="12700" cap="flat">
              <a:solidFill>
                <a:schemeClr val="accent1">
                  <a:lumMod val="100000"/>
                </a:schemeClr>
              </a:solidFill>
              <a:miter/>
            </a:ln>
            <a:effectLst/>
          </p:spPr>
          <p:txBody>
            <a:bodyPr vert="horz" wrap="square" lIns="91440" tIns="45720" rIns="91440" bIns="45720" rtlCol="0" anchor="ctr"/>
            <a:lstStyle/>
            <a:p>
              <a:pPr algn="ctr">
                <a:lnSpc>
                  <a:spcPct val="100000"/>
                </a:lnSpc>
              </a:pPr>
              <a:endParaRPr kumimoji="1" lang="zh-CN" altLang="en-US"/>
            </a:p>
          </p:txBody>
        </p:sp>
        <p:sp>
          <p:nvSpPr>
            <p:cNvPr id="12" name="标题 1"/>
            <p:cNvSpPr txBox="1"/>
            <p:nvPr/>
          </p:nvSpPr>
          <p:spPr>
            <a:xfrm rot="0" flipH="0" flipV="0">
              <a:off x="11249655" y="476250"/>
              <a:ext cx="100185" cy="100184"/>
            </a:xfrm>
            <a:prstGeom prst="ellipse">
              <a:avLst/>
            </a:prstGeom>
            <a:solidFill>
              <a:srgbClr val="FFFFFF">
                <a:alpha val="100000"/>
              </a:srgbClr>
            </a:solidFill>
            <a:ln w="12700" cap="flat">
              <a:solidFill>
                <a:schemeClr val="accent1">
                  <a:lumMod val="100000"/>
                </a:schemeClr>
              </a:solidFill>
              <a:miter/>
            </a:ln>
            <a:effectLst/>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rot="0" flipH="0" flipV="0">
              <a:off x="11396490" y="618178"/>
              <a:ext cx="100185" cy="100184"/>
            </a:xfrm>
            <a:prstGeom prst="ellipse">
              <a:avLst/>
            </a:prstGeom>
            <a:solidFill>
              <a:srgbClr val="FFFFFF">
                <a:alpha val="100000"/>
              </a:srgbClr>
            </a:solidFill>
            <a:ln w="12700" cap="flat">
              <a:solidFill>
                <a:schemeClr val="accent1">
                  <a:lumMod val="100000"/>
                </a:schemeClr>
              </a:solidFill>
              <a:miter/>
            </a:ln>
            <a:effectLst/>
          </p:spPr>
          <p:txBody>
            <a:bodyPr vert="horz" wrap="square" lIns="91440" tIns="45720" rIns="91440" bIns="45720" rtlCol="0" anchor="ctr"/>
            <a:lstStyle/>
            <a:p>
              <a:pPr algn="ctr">
                <a:lnSpc>
                  <a:spcPct val="100000"/>
                </a:lnSpc>
              </a:pPr>
              <a:endParaRPr kumimoji="1" lang="zh-CN" altLang="en-US"/>
            </a:p>
          </p:txBody>
        </p:sp>
      </p:grpSp>
      <p:sp>
        <p:nvSpPr>
          <p:cNvPr id="14" name="标题 1"/>
          <p:cNvSpPr txBox="1"/>
          <p:nvPr/>
        </p:nvSpPr>
        <p:spPr>
          <a:xfrm rot="0" flipH="0" flipV="0">
            <a:off x="7136219" y="891646"/>
            <a:ext cx="3968018" cy="794629"/>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404040">
                    <a:alpha val="100000"/>
                  </a:srgbClr>
                </a:solidFill>
                <a:latin typeface="Source Han Sans CN Bold Bold"/>
                <a:ea typeface="Source Han Sans CN Bold Bold"/>
                <a:cs typeface="Source Han Sans CN Bold Bold"/>
              </a:rPr>
              <a:t>项目背景与价值</a:t>
            </a:r>
            <a:endParaRPr kumimoji="1" lang="zh-CN" altLang="en-US"/>
          </a:p>
        </p:txBody>
      </p:sp>
      <p:sp>
        <p:nvSpPr>
          <p:cNvPr id="15" name="标题 1"/>
          <p:cNvSpPr txBox="1"/>
          <p:nvPr/>
        </p:nvSpPr>
        <p:spPr>
          <a:xfrm rot="0" flipH="0" flipV="0">
            <a:off x="7136219" y="1825030"/>
            <a:ext cx="3968018" cy="794629"/>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404040">
                    <a:alpha val="100000"/>
                  </a:srgbClr>
                </a:solidFill>
                <a:latin typeface="Source Han Sans CN Bold Bold"/>
                <a:ea typeface="Source Han Sans CN Bold Bold"/>
                <a:cs typeface="Source Han Sans CN Bold Bold"/>
              </a:rPr>
              <a:t>技术实现方案</a:t>
            </a:r>
            <a:endParaRPr kumimoji="1" lang="zh-CN" altLang="en-US"/>
          </a:p>
        </p:txBody>
      </p:sp>
      <p:sp>
        <p:nvSpPr>
          <p:cNvPr id="16" name="标题 1"/>
          <p:cNvSpPr txBox="1"/>
          <p:nvPr/>
        </p:nvSpPr>
        <p:spPr>
          <a:xfrm rot="0" flipH="0" flipV="0">
            <a:off x="7136219" y="2736041"/>
            <a:ext cx="3968018" cy="794629"/>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404040">
                    <a:alpha val="100000"/>
                  </a:srgbClr>
                </a:solidFill>
                <a:latin typeface="Source Han Sans CN Bold Bold"/>
                <a:ea typeface="Source Han Sans CN Bold Bold"/>
                <a:cs typeface="Source Han Sans CN Bold Bold"/>
              </a:rPr>
              <a:t>核心功能展示</a:t>
            </a:r>
            <a:endParaRPr kumimoji="1" lang="zh-CN" altLang="en-US"/>
          </a:p>
        </p:txBody>
      </p:sp>
      <p:sp>
        <p:nvSpPr>
          <p:cNvPr id="17" name="标题 1"/>
          <p:cNvSpPr txBox="1"/>
          <p:nvPr/>
        </p:nvSpPr>
        <p:spPr>
          <a:xfrm rot="0" flipH="0" flipV="0">
            <a:off x="7136219" y="3662014"/>
            <a:ext cx="3968018" cy="794629"/>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404040">
                    <a:alpha val="100000"/>
                  </a:srgbClr>
                </a:solidFill>
                <a:latin typeface="Source Han Sans CN Bold Bold"/>
                <a:ea typeface="Source Han Sans CN Bold Bold"/>
                <a:cs typeface="Source Han Sans CN Bold Bold"/>
              </a:rPr>
              <a:t>应用场景案例</a:t>
            </a:r>
            <a:endParaRPr kumimoji="1" lang="zh-CN" altLang="en-US"/>
          </a:p>
        </p:txBody>
      </p:sp>
      <p:sp>
        <p:nvSpPr>
          <p:cNvPr id="18" name="标题 1"/>
          <p:cNvSpPr txBox="1"/>
          <p:nvPr/>
        </p:nvSpPr>
        <p:spPr>
          <a:xfrm rot="0" flipH="0" flipV="0">
            <a:off x="6247334" y="4492867"/>
            <a:ext cx="509114" cy="509114"/>
          </a:xfrm>
          <a:prstGeom prst="roundRect">
            <a:avLst/>
          </a:prstGeom>
          <a:gradFill>
            <a:gsLst>
              <a:gs pos="0">
                <a:schemeClr val="accent1">
                  <a:lumMod val="80000"/>
                  <a:lumOff val="20000"/>
                </a:schemeClr>
              </a:gs>
              <a:gs pos="100000">
                <a:schemeClr val="accent1">
                  <a:lumMod val="100000"/>
                </a:schemeClr>
              </a:gs>
            </a:gsLst>
            <a:lin ang="2700000" scaled="0"/>
          </a:gradFill>
          <a:ln w="38100" cap="flat">
            <a:solidFill>
              <a:schemeClr val="bg1"/>
            </a:solidFill>
            <a:miter/>
          </a:ln>
          <a:effectLst>
            <a:outerShdw dist="38100" blurRad="177800" dir="5400000" sx="100000" sy="100000" kx="0" ky="0" algn="t" rotWithShape="0">
              <a:schemeClr val="accent1">
                <a:lumMod val="100000"/>
                <a:alpha val="20000"/>
              </a:schemeClr>
            </a:outerShdw>
          </a:effectLst>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B"/>
                <a:ea typeface="OPPOSans B"/>
                <a:cs typeface="OPPOSans B"/>
              </a:rPr>
              <a:t>05</a:t>
            </a:r>
            <a:endParaRPr kumimoji="1" lang="zh-CN" altLang="en-US"/>
          </a:p>
        </p:txBody>
      </p:sp>
      <p:sp>
        <p:nvSpPr>
          <p:cNvPr id="19" name="标题 1"/>
          <p:cNvSpPr txBox="1"/>
          <p:nvPr/>
        </p:nvSpPr>
        <p:spPr>
          <a:xfrm rot="0" flipH="0" flipV="0">
            <a:off x="7136219" y="4579880"/>
            <a:ext cx="3968018" cy="794629"/>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404040">
                    <a:alpha val="100000"/>
                  </a:srgbClr>
                </a:solidFill>
                <a:latin typeface="Source Han Sans CN Bold Bold"/>
                <a:ea typeface="Source Han Sans CN Bold Bold"/>
                <a:cs typeface="Source Han Sans CN Bold Bold"/>
              </a:rPr>
              <a:t>实施效益评估</a:t>
            </a:r>
            <a:endParaRPr kumimoji="1" lang="zh-CN" altLang="en-US"/>
          </a:p>
        </p:txBody>
      </p:sp>
      <p:sp>
        <p:nvSpPr>
          <p:cNvPr id="20" name="标题 1"/>
          <p:cNvSpPr txBox="1"/>
          <p:nvPr/>
        </p:nvSpPr>
        <p:spPr>
          <a:xfrm rot="0" flipH="0" flipV="0">
            <a:off x="6247334" y="5421172"/>
            <a:ext cx="509114" cy="509114"/>
          </a:xfrm>
          <a:prstGeom prst="roundRect">
            <a:avLst/>
          </a:prstGeom>
          <a:gradFill>
            <a:gsLst>
              <a:gs pos="0">
                <a:schemeClr val="accent1">
                  <a:lumMod val="80000"/>
                  <a:lumOff val="20000"/>
                </a:schemeClr>
              </a:gs>
              <a:gs pos="100000">
                <a:schemeClr val="accent1">
                  <a:lumMod val="100000"/>
                </a:schemeClr>
              </a:gs>
            </a:gsLst>
            <a:lin ang="2700000" scaled="0"/>
          </a:gradFill>
          <a:ln w="38100" cap="flat">
            <a:solidFill>
              <a:schemeClr val="bg1"/>
            </a:solidFill>
            <a:miter/>
          </a:ln>
          <a:effectLst>
            <a:outerShdw dist="38100" blurRad="177800" dir="5400000" sx="100000" sy="100000" kx="0" ky="0" algn="t" rotWithShape="0">
              <a:schemeClr val="accent1">
                <a:lumMod val="100000"/>
                <a:alpha val="20000"/>
              </a:schemeClr>
            </a:outerShdw>
          </a:effectLst>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B"/>
                <a:ea typeface="OPPOSans B"/>
                <a:cs typeface="OPPOSans B"/>
              </a:rPr>
              <a:t>06</a:t>
            </a:r>
            <a:endParaRPr kumimoji="1" lang="zh-CN" altLang="en-US"/>
          </a:p>
        </p:txBody>
      </p:sp>
      <p:sp>
        <p:nvSpPr>
          <p:cNvPr id="21" name="标题 1"/>
          <p:cNvSpPr txBox="1"/>
          <p:nvPr/>
        </p:nvSpPr>
        <p:spPr>
          <a:xfrm rot="0" flipH="0" flipV="0">
            <a:off x="7136219" y="5508185"/>
            <a:ext cx="3968018" cy="794629"/>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404040">
                    <a:alpha val="100000"/>
                  </a:srgbClr>
                </a:solidFill>
                <a:latin typeface="Source Han Sans CN Bold Bold"/>
                <a:ea typeface="Source Han Sans CN Bold Bold"/>
                <a:cs typeface="Source Han Sans CN Bold Bold"/>
              </a:rPr>
              <a:t>未来发展规划</a:t>
            </a:r>
            <a:endParaRPr kumimoji="1" lang="zh-CN" altLang="en-US"/>
          </a:p>
        </p:txBody>
      </p:sp>
      <p:sp>
        <p:nvSpPr>
          <p:cNvPr id="22" name="标题 1"/>
          <p:cNvSpPr txBox="1"/>
          <p:nvPr/>
        </p:nvSpPr>
        <p:spPr>
          <a:xfrm rot="0" flipH="0" flipV="0">
            <a:off x="1178154" y="3429000"/>
            <a:ext cx="2692400" cy="457200"/>
          </a:xfrm>
          <a:prstGeom prst="rect">
            <a:avLst/>
          </a:prstGeom>
          <a:noFill/>
          <a:ln>
            <a:noFill/>
          </a:ln>
        </p:spPr>
        <p:txBody>
          <a:bodyPr vert="horz" wrap="square" lIns="0" tIns="0" rIns="0" bIns="0" rtlCol="0" anchor="t">
            <a:spAutoFit/>
          </a:bodyPr>
          <a:lstStyle/>
          <a:p>
            <a:pPr algn="dist">
              <a:lnSpc>
                <a:spcPct val="100000"/>
              </a:lnSpc>
            </a:pPr>
            <a:r>
              <a:rPr kumimoji="1" lang="en-US" altLang="zh-CN" sz="3600">
                <a:ln w="12700">
                  <a:noFill/>
                </a:ln>
                <a:solidFill>
                  <a:srgbClr val="265CEF">
                    <a:alpha val="100000"/>
                  </a:srgbClr>
                </a:solidFill>
                <a:latin typeface="Source Han Sans CN Normal"/>
                <a:ea typeface="Source Han Sans CN Normal"/>
                <a:cs typeface="Source Han Sans CN Normal"/>
              </a:rPr>
              <a:t>CONTENT</a:t>
            </a:r>
            <a:endParaRPr kumimoji="1" lang="zh-CN" altLang="en-US"/>
          </a:p>
        </p:txBody>
      </p:sp>
      <p:sp>
        <p:nvSpPr>
          <p:cNvPr id="23" name="标题 1"/>
          <p:cNvSpPr txBox="1"/>
          <p:nvPr/>
        </p:nvSpPr>
        <p:spPr>
          <a:xfrm rot="0" flipH="0" flipV="0">
            <a:off x="1033457" y="1735668"/>
            <a:ext cx="2984500" cy="1460500"/>
          </a:xfrm>
          <a:prstGeom prst="rect">
            <a:avLst/>
          </a:prstGeom>
          <a:noFill/>
          <a:ln>
            <a:noFill/>
          </a:ln>
        </p:spPr>
        <p:txBody>
          <a:bodyPr vert="horz" wrap="square" lIns="0" tIns="0" rIns="0" bIns="0" rtlCol="0" anchor="t">
            <a:spAutoFit/>
          </a:bodyPr>
          <a:lstStyle/>
          <a:p>
            <a:pPr algn="ctr">
              <a:lnSpc>
                <a:spcPct val="100000"/>
              </a:lnSpc>
            </a:pPr>
            <a:r>
              <a:rPr kumimoji="1" lang="en-US" altLang="zh-CN" sz="11500">
                <a:ln w="12700">
                  <a:noFill/>
                </a:ln>
                <a:solidFill>
                  <a:srgbClr val="265CEF">
                    <a:alpha val="100000"/>
                  </a:srgbClr>
                </a:solidFill>
                <a:latin typeface="Source Han Sans CN Normal"/>
                <a:ea typeface="Source Han Sans CN Normal"/>
                <a:cs typeface="Source Han Sans CN Normal"/>
              </a:rPr>
              <a:t>目录</a:t>
            </a:r>
            <a:endParaRPr kumimoji="1" lang="zh-CN" altLang="en-US"/>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326" y="2385853"/>
            <a:ext cx="12189349" cy="2893464"/>
          </a:xfrm>
          <a:custGeom>
            <a:avLst/>
            <a:gdLst>
              <a:gd name="connsiteX0" fmla="*/ 0 w 10982426"/>
              <a:gd name="connsiteY0" fmla="*/ 1512066 h 2700646"/>
              <a:gd name="connsiteX1" fmla="*/ 1867301 w 10982426"/>
              <a:gd name="connsiteY1" fmla="*/ 2647847 h 2700646"/>
              <a:gd name="connsiteX2" fmla="*/ 5082139 w 10982426"/>
              <a:gd name="connsiteY2" fmla="*/ 900 h 2700646"/>
              <a:gd name="connsiteX3" fmla="*/ 8200725 w 10982426"/>
              <a:gd name="connsiteY3" fmla="*/ 2339838 h 2700646"/>
              <a:gd name="connsiteX4" fmla="*/ 10982426 w 10982426"/>
              <a:gd name="connsiteY4" fmla="*/ 1377312 h 2700646"/>
            </a:gdLst>
            <a:rect l="l" t="t" r="r" b="b"/>
            <a:pathLst>
              <a:path w="10982426" h="2700646">
                <a:moveTo>
                  <a:pt x="0" y="1512066"/>
                </a:moveTo>
                <a:cubicBezTo>
                  <a:pt x="510139" y="2205887"/>
                  <a:pt x="1020278" y="2899708"/>
                  <a:pt x="1867301" y="2647847"/>
                </a:cubicBezTo>
                <a:cubicBezTo>
                  <a:pt x="2714324" y="2395986"/>
                  <a:pt x="4026568" y="52235"/>
                  <a:pt x="5082139" y="900"/>
                </a:cubicBezTo>
                <a:cubicBezTo>
                  <a:pt x="6137710" y="-50435"/>
                  <a:pt x="7217344" y="2110436"/>
                  <a:pt x="8200725" y="2339838"/>
                </a:cubicBezTo>
                <a:cubicBezTo>
                  <a:pt x="9184106" y="2569240"/>
                  <a:pt x="10083266" y="1973276"/>
                  <a:pt x="10982426" y="1377312"/>
                </a:cubicBez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1" flipV="0">
            <a:off x="664314" y="1990671"/>
            <a:ext cx="2511602" cy="4320000"/>
          </a:xfrm>
          <a:prstGeom prst="round2SameRect">
            <a:avLst>
              <a:gd name="adj1" fmla="val 32135"/>
              <a:gd name="adj2" fmla="val 0"/>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1337172" y="1549907"/>
            <a:ext cx="1165887" cy="1165887"/>
          </a:xfrm>
          <a:prstGeom prst="ellips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849412" y="3420317"/>
            <a:ext cx="2141406" cy="2682525"/>
          </a:xfrm>
          <a:prstGeom prst="rect">
            <a:avLst/>
          </a:prstGeom>
          <a:noFill/>
          <a:ln>
            <a:noFill/>
          </a:ln>
        </p:spPr>
        <p:txBody>
          <a:bodyPr vert="horz" wrap="square" lIns="0" tIns="0" rIns="0" bIns="0" rtlCol="0" anchor="t"/>
          <a:lstStyle/>
          <a:p>
            <a:pPr algn="ctr">
              <a:lnSpc>
                <a:spcPct val="130000"/>
              </a:lnSpc>
            </a:pPr>
            <a:r>
              <a:rPr kumimoji="1" lang="en-US" altLang="zh-CN" sz="1400">
                <a:ln w="12700">
                  <a:noFill/>
                </a:ln>
                <a:solidFill>
                  <a:srgbClr val="262626">
                    <a:alpha val="100000"/>
                  </a:srgbClr>
                </a:solidFill>
                <a:latin typeface="Source Han Sans CN Normal"/>
                <a:ea typeface="Source Han Sans CN Normal"/>
                <a:cs typeface="Source Han Sans CN Normal"/>
              </a:rPr>
              <a:t>通过实时语音识别和知识库检索技术，系统可自动匹配最新政策条款，将人工应答准确率从75%提升至95%以上。例如在公积金贷款咨询场景中，系统能精准识别"二套房认定标准"等专业问题，避免人工记忆偏差。</a:t>
            </a:r>
            <a:endParaRPr kumimoji="1" lang="zh-CN" altLang="en-US"/>
          </a:p>
        </p:txBody>
      </p:sp>
      <p:sp>
        <p:nvSpPr>
          <p:cNvPr id="8" name="标题 1"/>
          <p:cNvSpPr txBox="1"/>
          <p:nvPr/>
        </p:nvSpPr>
        <p:spPr>
          <a:xfrm rot="0" flipH="0" flipV="0">
            <a:off x="1390485" y="1702298"/>
            <a:ext cx="1059260" cy="861105"/>
          </a:xfrm>
          <a:prstGeom prst="rect">
            <a:avLst/>
          </a:prstGeom>
          <a:noFill/>
          <a:ln>
            <a:noFill/>
          </a:ln>
        </p:spPr>
        <p:txBody>
          <a:bodyPr vert="horz" wrap="square" lIns="91440" tIns="45720" rIns="91440" bIns="45720" rtlCol="0" anchor="ctr"/>
          <a:lstStyle/>
          <a:p>
            <a:pPr algn="ctr">
              <a:lnSpc>
                <a:spcPct val="100000"/>
              </a:lnSpc>
            </a:pPr>
            <a:r>
              <a:rPr kumimoji="1" lang="en-US" altLang="zh-CN" sz="3600">
                <a:ln w="12700">
                  <a:noFill/>
                </a:ln>
                <a:solidFill>
                  <a:srgbClr val="FFFFFF">
                    <a:alpha val="100000"/>
                  </a:srgbClr>
                </a:solidFill>
                <a:latin typeface="OPPOSans H"/>
                <a:ea typeface="OPPOSans H"/>
                <a:cs typeface="OPPOSans H"/>
              </a:rPr>
              <a:t>01</a:t>
            </a:r>
            <a:endParaRPr kumimoji="1" lang="zh-CN" altLang="en-US"/>
          </a:p>
        </p:txBody>
      </p:sp>
      <p:sp>
        <p:nvSpPr>
          <p:cNvPr id="9" name="标题 1"/>
          <p:cNvSpPr txBox="1"/>
          <p:nvPr/>
        </p:nvSpPr>
        <p:spPr>
          <a:xfrm rot="900000" flipH="1" flipV="0">
            <a:off x="2363332" y="2057940"/>
            <a:ext cx="246112" cy="345659"/>
          </a:xfrm>
          <a:prstGeom prst="star4">
            <a:avLst>
              <a:gd name="adj" fmla="val 16686"/>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7281750" y="1"/>
            <a:ext cx="1811096" cy="474813"/>
          </a:xfrm>
          <a:custGeom>
            <a:avLst/>
            <a:gdLst>
              <a:gd name="connsiteX0" fmla="*/ 0 w 1811096"/>
              <a:gd name="connsiteY0" fmla="*/ 0 h 474813"/>
              <a:gd name="connsiteX1" fmla="*/ 1811096 w 1811096"/>
              <a:gd name="connsiteY1" fmla="*/ 0 h 474813"/>
              <a:gd name="connsiteX2" fmla="*/ 1686099 w 1811096"/>
              <a:gd name="connsiteY2" fmla="*/ 151498 h 474813"/>
              <a:gd name="connsiteX3" fmla="*/ 905548 w 1811096"/>
              <a:gd name="connsiteY3" fmla="*/ 474813 h 474813"/>
              <a:gd name="connsiteX4" fmla="*/ 124997 w 1811096"/>
              <a:gd name="connsiteY4" fmla="*/ 151498 h 474813"/>
            </a:gdLst>
            <a:rect l="l" t="t" r="r" b="b"/>
            <a:pathLst>
              <a:path w="1811096" h="474813">
                <a:moveTo>
                  <a:pt x="0" y="0"/>
                </a:moveTo>
                <a:lnTo>
                  <a:pt x="1811096" y="0"/>
                </a:lnTo>
                <a:lnTo>
                  <a:pt x="1686099" y="151498"/>
                </a:lnTo>
                <a:cubicBezTo>
                  <a:pt x="1486339" y="351259"/>
                  <a:pt x="1210372" y="474813"/>
                  <a:pt x="905548" y="474813"/>
                </a:cubicBezTo>
                <a:cubicBezTo>
                  <a:pt x="600724" y="474813"/>
                  <a:pt x="324758" y="351259"/>
                  <a:pt x="124997" y="151498"/>
                </a:cubicBez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706712" y="6584154"/>
            <a:ext cx="940085" cy="273846"/>
          </a:xfrm>
          <a:custGeom>
            <a:avLst/>
            <a:gdLst>
              <a:gd name="connsiteX0" fmla="*/ 470042 w 940085"/>
              <a:gd name="connsiteY0" fmla="*/ 0 h 273846"/>
              <a:gd name="connsiteX1" fmla="*/ 921830 w 940085"/>
              <a:gd name="connsiteY1" fmla="*/ 240214 h 273846"/>
              <a:gd name="connsiteX2" fmla="*/ 940085 w 940085"/>
              <a:gd name="connsiteY2" fmla="*/ 273846 h 273846"/>
              <a:gd name="connsiteX3" fmla="*/ 0 w 940085"/>
              <a:gd name="connsiteY3" fmla="*/ 273846 h 273846"/>
              <a:gd name="connsiteX4" fmla="*/ 18255 w 940085"/>
              <a:gd name="connsiteY4" fmla="*/ 240214 h 273846"/>
              <a:gd name="connsiteX5" fmla="*/ 470042 w 940085"/>
              <a:gd name="connsiteY5" fmla="*/ 0 h 273846"/>
            </a:gdLst>
            <a:rect l="l" t="t" r="r" b="b"/>
            <a:pathLst>
              <a:path w="940085" h="273846">
                <a:moveTo>
                  <a:pt x="470042" y="0"/>
                </a:moveTo>
                <a:cubicBezTo>
                  <a:pt x="658108" y="0"/>
                  <a:pt x="823918" y="95286"/>
                  <a:pt x="921830" y="240214"/>
                </a:cubicBezTo>
                <a:lnTo>
                  <a:pt x="940085" y="273846"/>
                </a:lnTo>
                <a:lnTo>
                  <a:pt x="0" y="273846"/>
                </a:lnTo>
                <a:lnTo>
                  <a:pt x="18255" y="240214"/>
                </a:lnTo>
                <a:cubicBezTo>
                  <a:pt x="116166" y="95286"/>
                  <a:pt x="281977" y="0"/>
                  <a:pt x="470042" y="0"/>
                </a:cubicBez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1" flipV="0">
            <a:off x="3435338" y="1543676"/>
            <a:ext cx="2511602" cy="4320000"/>
          </a:xfrm>
          <a:prstGeom prst="round2SameRect">
            <a:avLst>
              <a:gd name="adj1" fmla="val 32135"/>
              <a:gd name="adj2" fmla="val 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4108196" y="1107145"/>
            <a:ext cx="1165887" cy="1165887"/>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3620436" y="3038475"/>
            <a:ext cx="2141406" cy="2712380"/>
          </a:xfrm>
          <a:prstGeom prst="rect">
            <a:avLst/>
          </a:prstGeom>
          <a:noFill/>
          <a:ln>
            <a:noFill/>
          </a:ln>
        </p:spPr>
        <p:txBody>
          <a:bodyPr vert="horz" wrap="square" lIns="0" tIns="0" rIns="0" bIns="0" rtlCol="0" anchor="t"/>
          <a:lstStyle/>
          <a:p>
            <a:pPr algn="ctr">
              <a:lnSpc>
                <a:spcPct val="130000"/>
              </a:lnSpc>
            </a:pPr>
            <a:r>
              <a:rPr kumimoji="1" lang="en-US" altLang="zh-CN" sz="1400">
                <a:ln w="12700">
                  <a:noFill/>
                </a:ln>
                <a:solidFill>
                  <a:srgbClr val="262626">
                    <a:alpha val="100000"/>
                  </a:srgbClr>
                </a:solidFill>
                <a:latin typeface="Source Han Sans CN Normal"/>
                <a:ea typeface="Source Han Sans CN Normal"/>
                <a:cs typeface="Source Han Sans CN Normal"/>
              </a:rPr>
              <a:t>智能辅助系统可将平均通话时长压缩30%- 40%，典型案例处理时间从8分钟降至5分钟。系统实时推送标准化话术和材料清单，大幅减少反复确认环节，显著提升服务效率。</a:t>
            </a:r>
            <a:endParaRPr kumimoji="1" lang="zh-CN" altLang="en-US"/>
          </a:p>
        </p:txBody>
      </p:sp>
      <p:sp>
        <p:nvSpPr>
          <p:cNvPr id="15" name="标题 1"/>
          <p:cNvSpPr txBox="1"/>
          <p:nvPr/>
        </p:nvSpPr>
        <p:spPr>
          <a:xfrm rot="0" flipH="0" flipV="0">
            <a:off x="4161509" y="1259536"/>
            <a:ext cx="1059260" cy="861105"/>
          </a:xfrm>
          <a:prstGeom prst="rect">
            <a:avLst/>
          </a:prstGeom>
          <a:noFill/>
          <a:ln>
            <a:noFill/>
          </a:ln>
        </p:spPr>
        <p:txBody>
          <a:bodyPr vert="horz" wrap="square" lIns="91440" tIns="45720" rIns="91440" bIns="45720" rtlCol="0" anchor="ctr"/>
          <a:lstStyle/>
          <a:p>
            <a:pPr algn="ctr">
              <a:lnSpc>
                <a:spcPct val="100000"/>
              </a:lnSpc>
            </a:pPr>
            <a:r>
              <a:rPr kumimoji="1" lang="en-US" altLang="zh-CN" sz="3600">
                <a:ln w="12700">
                  <a:noFill/>
                </a:ln>
                <a:solidFill>
                  <a:srgbClr val="FFFFFF">
                    <a:alpha val="100000"/>
                  </a:srgbClr>
                </a:solidFill>
                <a:latin typeface="OPPOSans H"/>
                <a:ea typeface="OPPOSans H"/>
                <a:cs typeface="OPPOSans H"/>
              </a:rPr>
              <a:t>02</a:t>
            </a:r>
            <a:endParaRPr kumimoji="1" lang="zh-CN" altLang="en-US"/>
          </a:p>
        </p:txBody>
      </p:sp>
      <p:sp>
        <p:nvSpPr>
          <p:cNvPr id="16" name="标题 1"/>
          <p:cNvSpPr txBox="1"/>
          <p:nvPr/>
        </p:nvSpPr>
        <p:spPr>
          <a:xfrm rot="900000" flipH="1" flipV="0">
            <a:off x="5131695" y="1671036"/>
            <a:ext cx="246112" cy="345659"/>
          </a:xfrm>
          <a:prstGeom prst="star4">
            <a:avLst>
              <a:gd name="adj" fmla="val 16686"/>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1" flipV="0">
            <a:off x="6215886" y="1990671"/>
            <a:ext cx="2511602" cy="4320000"/>
          </a:xfrm>
          <a:prstGeom prst="round2SameRect">
            <a:avLst>
              <a:gd name="adj1" fmla="val 32135"/>
              <a:gd name="adj2" fmla="val 0"/>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6888744" y="1549907"/>
            <a:ext cx="1165887" cy="1165887"/>
          </a:xfrm>
          <a:prstGeom prst="ellips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6400984" y="3420317"/>
            <a:ext cx="2141406" cy="2682525"/>
          </a:xfrm>
          <a:prstGeom prst="rect">
            <a:avLst/>
          </a:prstGeom>
          <a:noFill/>
          <a:ln>
            <a:noFill/>
          </a:ln>
        </p:spPr>
        <p:txBody>
          <a:bodyPr vert="horz" wrap="square" lIns="0" tIns="0" rIns="0" bIns="0" rtlCol="0" anchor="t"/>
          <a:lstStyle/>
          <a:p>
            <a:pPr algn="ctr">
              <a:lnSpc>
                <a:spcPct val="130000"/>
              </a:lnSpc>
            </a:pPr>
            <a:r>
              <a:rPr kumimoji="1" lang="en-US" altLang="zh-CN" sz="1400">
                <a:ln w="12700">
                  <a:noFill/>
                </a:ln>
                <a:solidFill>
                  <a:srgbClr val="262626">
                    <a:alpha val="100000"/>
                  </a:srgbClr>
                </a:solidFill>
                <a:latin typeface="Source Han Sans CN Normal"/>
                <a:ea typeface="Source Han Sans CN Normal"/>
                <a:cs typeface="Source Han Sans CN Normal"/>
              </a:rPr>
              <a:t>实施半年后投诉量同比下降52%，主要得益于合规提醒功能。系统实时监测敏感词并提示规范用语，避免因政策解释不一致引发的服务纠纷，投诉处理满意度达92%。</a:t>
            </a:r>
            <a:endParaRPr kumimoji="1" lang="zh-CN" altLang="en-US"/>
          </a:p>
        </p:txBody>
      </p:sp>
      <p:sp>
        <p:nvSpPr>
          <p:cNvPr id="20" name="标题 1"/>
          <p:cNvSpPr txBox="1"/>
          <p:nvPr/>
        </p:nvSpPr>
        <p:spPr>
          <a:xfrm rot="0" flipH="0" flipV="0">
            <a:off x="6942057" y="1702298"/>
            <a:ext cx="1059260" cy="861105"/>
          </a:xfrm>
          <a:prstGeom prst="rect">
            <a:avLst/>
          </a:prstGeom>
          <a:noFill/>
          <a:ln>
            <a:noFill/>
          </a:ln>
        </p:spPr>
        <p:txBody>
          <a:bodyPr vert="horz" wrap="square" lIns="91440" tIns="45720" rIns="91440" bIns="45720" rtlCol="0" anchor="ctr"/>
          <a:lstStyle/>
          <a:p>
            <a:pPr algn="ctr">
              <a:lnSpc>
                <a:spcPct val="100000"/>
              </a:lnSpc>
            </a:pPr>
            <a:r>
              <a:rPr kumimoji="1" lang="en-US" altLang="zh-CN" sz="3600">
                <a:ln w="12700">
                  <a:noFill/>
                </a:ln>
                <a:solidFill>
                  <a:srgbClr val="FFFFFF">
                    <a:alpha val="100000"/>
                  </a:srgbClr>
                </a:solidFill>
                <a:latin typeface="OPPOSans H"/>
                <a:ea typeface="OPPOSans H"/>
                <a:cs typeface="OPPOSans H"/>
              </a:rPr>
              <a:t>03</a:t>
            </a:r>
            <a:endParaRPr kumimoji="1" lang="zh-CN" altLang="en-US"/>
          </a:p>
        </p:txBody>
      </p:sp>
      <p:sp>
        <p:nvSpPr>
          <p:cNvPr id="21" name="标题 1"/>
          <p:cNvSpPr txBox="1"/>
          <p:nvPr/>
        </p:nvSpPr>
        <p:spPr>
          <a:xfrm rot="900000" flipH="1" flipV="0">
            <a:off x="7914904" y="2057940"/>
            <a:ext cx="246112" cy="345659"/>
          </a:xfrm>
          <a:prstGeom prst="star4">
            <a:avLst>
              <a:gd name="adj" fmla="val 16686"/>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0">
            <a:off x="8994598" y="1543676"/>
            <a:ext cx="2511602" cy="4320000"/>
          </a:xfrm>
          <a:prstGeom prst="round2SameRect">
            <a:avLst>
              <a:gd name="adj1" fmla="val 32135"/>
              <a:gd name="adj2" fmla="val 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9667456" y="1107145"/>
            <a:ext cx="1165887" cy="1165887"/>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0" flipV="0">
            <a:off x="9179696" y="3038475"/>
            <a:ext cx="2141406" cy="2712380"/>
          </a:xfrm>
          <a:prstGeom prst="rect">
            <a:avLst/>
          </a:prstGeom>
          <a:noFill/>
          <a:ln>
            <a:noFill/>
          </a:ln>
        </p:spPr>
        <p:txBody>
          <a:bodyPr vert="horz" wrap="square" lIns="0" tIns="0" rIns="0" bIns="0" rtlCol="0" anchor="t"/>
          <a:lstStyle/>
          <a:p>
            <a:pPr algn="ctr">
              <a:lnSpc>
                <a:spcPct val="130000"/>
              </a:lnSpc>
            </a:pPr>
            <a:r>
              <a:rPr kumimoji="1" lang="en-US" altLang="zh-CN" sz="1400">
                <a:ln w="12700">
                  <a:noFill/>
                </a:ln>
                <a:solidFill>
                  <a:srgbClr val="262626">
                    <a:alpha val="100000"/>
                  </a:srgbClr>
                </a:solidFill>
                <a:latin typeface="Source Han Sans CN Normal"/>
                <a:ea typeface="Source Han Sans CN Normal"/>
                <a:cs typeface="Source Han Sans CN Normal"/>
              </a:rPr>
              <a:t>根据12345热线回访数据，群众满意度从82分升至94分。智能系统确保7×24小时政策解读一致性，特别在非工作时间段，满意度提升幅度达35%。</a:t>
            </a:r>
            <a:endParaRPr kumimoji="1" lang="zh-CN" altLang="en-US"/>
          </a:p>
        </p:txBody>
      </p:sp>
      <p:sp>
        <p:nvSpPr>
          <p:cNvPr id="25" name="标题 1"/>
          <p:cNvSpPr txBox="1"/>
          <p:nvPr/>
        </p:nvSpPr>
        <p:spPr>
          <a:xfrm rot="0" flipH="0" flipV="0">
            <a:off x="9720769" y="1259536"/>
            <a:ext cx="1059260" cy="861105"/>
          </a:xfrm>
          <a:prstGeom prst="rect">
            <a:avLst/>
          </a:prstGeom>
          <a:noFill/>
          <a:ln>
            <a:noFill/>
          </a:ln>
        </p:spPr>
        <p:txBody>
          <a:bodyPr vert="horz" wrap="square" lIns="91440" tIns="45720" rIns="91440" bIns="45720" rtlCol="0" anchor="ctr"/>
          <a:lstStyle/>
          <a:p>
            <a:pPr algn="ctr">
              <a:lnSpc>
                <a:spcPct val="100000"/>
              </a:lnSpc>
            </a:pPr>
            <a:r>
              <a:rPr kumimoji="1" lang="en-US" altLang="zh-CN" sz="3600">
                <a:ln w="12700">
                  <a:noFill/>
                </a:ln>
                <a:solidFill>
                  <a:srgbClr val="FFFFFF">
                    <a:alpha val="100000"/>
                  </a:srgbClr>
                </a:solidFill>
                <a:latin typeface="OPPOSans H"/>
                <a:ea typeface="OPPOSans H"/>
                <a:cs typeface="OPPOSans H"/>
              </a:rPr>
              <a:t>0</a:t>
            </a:r>
            <a:r>
              <a:rPr kumimoji="1" lang="en-US" altLang="zh-CN" sz="3600">
                <a:ln w="12700">
                  <a:noFill/>
                </a:ln>
                <a:solidFill>
                  <a:srgbClr val="FFFFFF">
                    <a:alpha val="100000"/>
                  </a:srgbClr>
                </a:solidFill>
                <a:latin typeface="OPPOSans H"/>
                <a:ea typeface="OPPOSans H"/>
                <a:cs typeface="OPPOSans H"/>
              </a:rPr>
              <a:t>4</a:t>
            </a:r>
            <a:endParaRPr kumimoji="1" lang="zh-CN" altLang="en-US"/>
          </a:p>
        </p:txBody>
      </p:sp>
      <p:sp>
        <p:nvSpPr>
          <p:cNvPr id="26" name="标题 1"/>
          <p:cNvSpPr txBox="1"/>
          <p:nvPr/>
        </p:nvSpPr>
        <p:spPr>
          <a:xfrm rot="900000" flipH="1" flipV="0">
            <a:off x="10690955" y="1671036"/>
            <a:ext cx="246112" cy="345659"/>
          </a:xfrm>
          <a:prstGeom prst="star4">
            <a:avLst>
              <a:gd name="adj" fmla="val 16686"/>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0" flipH="0" flipV="0">
            <a:off x="849412" y="2727576"/>
            <a:ext cx="2142000" cy="622119"/>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应答准确率提升</a:t>
            </a:r>
            <a:endParaRPr kumimoji="1" lang="zh-CN" altLang="en-US"/>
          </a:p>
        </p:txBody>
      </p:sp>
      <p:sp>
        <p:nvSpPr>
          <p:cNvPr id="28" name="标题 1"/>
          <p:cNvSpPr txBox="1"/>
          <p:nvPr/>
        </p:nvSpPr>
        <p:spPr>
          <a:xfrm rot="0" flipH="0" flipV="0">
            <a:off x="3620436" y="2293448"/>
            <a:ext cx="2142000" cy="622119"/>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平均处理时长缩短</a:t>
            </a:r>
            <a:endParaRPr kumimoji="1" lang="zh-CN" altLang="en-US"/>
          </a:p>
        </p:txBody>
      </p:sp>
      <p:sp>
        <p:nvSpPr>
          <p:cNvPr id="29" name="标题 1"/>
          <p:cNvSpPr txBox="1"/>
          <p:nvPr/>
        </p:nvSpPr>
        <p:spPr>
          <a:xfrm rot="0" flipH="0" flipV="0">
            <a:off x="6400984" y="2727576"/>
            <a:ext cx="2142000" cy="622119"/>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投诉率下降</a:t>
            </a:r>
            <a:endParaRPr kumimoji="1" lang="zh-CN" altLang="en-US"/>
          </a:p>
        </p:txBody>
      </p:sp>
      <p:sp>
        <p:nvSpPr>
          <p:cNvPr id="30" name="标题 1"/>
          <p:cNvSpPr txBox="1"/>
          <p:nvPr/>
        </p:nvSpPr>
        <p:spPr>
          <a:xfrm rot="0" flipH="0" flipV="0">
            <a:off x="9179696" y="2293448"/>
            <a:ext cx="2142000" cy="622119"/>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满意度提升数据</a:t>
            </a:r>
            <a:endParaRPr kumimoji="1" lang="zh-CN" altLang="en-US"/>
          </a:p>
        </p:txBody>
      </p:sp>
      <p:sp>
        <p:nvSpPr>
          <p:cNvPr id="31"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服务质量提升</a:t>
            </a:r>
            <a:endParaRPr kumimoji="1" lang="zh-CN" altLang="en-US"/>
          </a:p>
        </p:txBody>
      </p:sp>
      <p:sp>
        <p:nvSpPr>
          <p:cNvPr id="38"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833273" y="1130300"/>
            <a:ext cx="5165094" cy="2379502"/>
          </a:xfrm>
          <a:prstGeom prst="roundRect">
            <a:avLst>
              <a:gd name="adj" fmla="val 3246"/>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913119" y="1195546"/>
            <a:ext cx="4994018" cy="2256905"/>
          </a:xfrm>
          <a:prstGeom prst="roundRect">
            <a:avLst>
              <a:gd name="adj" fmla="val 3246"/>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979361" y="1402390"/>
            <a:ext cx="163255" cy="163255"/>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979361" y="1775544"/>
            <a:ext cx="163255" cy="163255"/>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979361" y="2702137"/>
            <a:ext cx="163255" cy="163255"/>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979361" y="3075291"/>
            <a:ext cx="163255" cy="163255"/>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715044" y="1433485"/>
            <a:ext cx="354529" cy="10106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715044" y="1806639"/>
            <a:ext cx="354529" cy="10106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715044" y="2729343"/>
            <a:ext cx="354529" cy="10106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715044" y="3102498"/>
            <a:ext cx="354529" cy="10106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1444213" y="1958029"/>
            <a:ext cx="4169269" cy="1247941"/>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新员工培训周期从3个月压缩至2周，系统内置的模拟问答模块可快速掌握200+常见问题。智能考核功能自动生成学习报告，培训通过率提升至98%。</a:t>
            </a:r>
            <a:endParaRPr kumimoji="1" lang="zh-CN" altLang="en-US"/>
          </a:p>
        </p:txBody>
      </p:sp>
      <p:sp>
        <p:nvSpPr>
          <p:cNvPr id="15" name="标题 1"/>
          <p:cNvSpPr txBox="1"/>
          <p:nvPr/>
        </p:nvSpPr>
        <p:spPr>
          <a:xfrm rot="0" flipH="0" flipV="0">
            <a:off x="1323643" y="1433485"/>
            <a:ext cx="4410408" cy="457168"/>
          </a:xfrm>
          <a:prstGeom prst="roundRect">
            <a:avLst>
              <a:gd name="adj" fmla="val 50000"/>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444213" y="1451728"/>
            <a:ext cx="4169269" cy="389587"/>
          </a:xfrm>
          <a:prstGeom prst="rect">
            <a:avLst/>
          </a:prstGeom>
          <a:noFill/>
          <a:ln cap="sq">
            <a:noFill/>
          </a:ln>
        </p:spPr>
        <p:txBody>
          <a:bodyPr vert="horz" wrap="square" lIns="0" tIns="0" rIns="0" bIns="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培训周期缩短</a:t>
            </a:r>
            <a:endParaRPr kumimoji="1" lang="zh-CN" altLang="en-US"/>
          </a:p>
        </p:txBody>
      </p:sp>
      <p:sp>
        <p:nvSpPr>
          <p:cNvPr id="17" name="标题 1"/>
          <p:cNvSpPr txBox="1"/>
          <p:nvPr/>
        </p:nvSpPr>
        <p:spPr>
          <a:xfrm rot="0" flipH="0" flipV="0">
            <a:off x="6311862" y="1130300"/>
            <a:ext cx="5165094" cy="2379502"/>
          </a:xfrm>
          <a:prstGeom prst="roundRect">
            <a:avLst>
              <a:gd name="adj" fmla="val 3246"/>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6391707" y="1191598"/>
            <a:ext cx="4994018" cy="2256905"/>
          </a:xfrm>
          <a:prstGeom prst="roundRect">
            <a:avLst>
              <a:gd name="adj" fmla="val 3246"/>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6457949" y="1402390"/>
            <a:ext cx="163255" cy="163255"/>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6457949" y="1775544"/>
            <a:ext cx="163255" cy="163255"/>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6457949" y="2702137"/>
            <a:ext cx="163255" cy="163255"/>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6457949" y="3075291"/>
            <a:ext cx="163255" cy="163255"/>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6193631" y="1433485"/>
            <a:ext cx="354529" cy="10106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0" flipV="0">
            <a:off x="6193631" y="1806639"/>
            <a:ext cx="354529" cy="10106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6193631" y="2729343"/>
            <a:ext cx="354529" cy="10106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6193631" y="3102498"/>
            <a:ext cx="354529" cy="10106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0" flipH="0" flipV="0">
            <a:off x="6922801" y="1958029"/>
            <a:ext cx="4169269" cy="1247941"/>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单坐席日均处理量提升60%，同等业务量下可减少30%人力配置。以100坐席规模计算，年节省人力成本约300万元，投资回报周期不超过1年。</a:t>
            </a:r>
            <a:endParaRPr kumimoji="1" lang="zh-CN" altLang="en-US"/>
          </a:p>
        </p:txBody>
      </p:sp>
      <p:sp>
        <p:nvSpPr>
          <p:cNvPr id="28" name="标题 1"/>
          <p:cNvSpPr txBox="1"/>
          <p:nvPr/>
        </p:nvSpPr>
        <p:spPr>
          <a:xfrm rot="0" flipH="0" flipV="0">
            <a:off x="6802231" y="1433485"/>
            <a:ext cx="4410408" cy="457168"/>
          </a:xfrm>
          <a:prstGeom prst="roundRect">
            <a:avLst>
              <a:gd name="adj" fmla="val 50000"/>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6922801" y="1467276"/>
            <a:ext cx="4169269" cy="389587"/>
          </a:xfrm>
          <a:prstGeom prst="rect">
            <a:avLst/>
          </a:prstGeom>
          <a:noFill/>
          <a:ln cap="sq">
            <a:noFill/>
          </a:ln>
        </p:spPr>
        <p:txBody>
          <a:bodyPr vert="horz" wrap="square" lIns="0" tIns="0" rIns="0" bIns="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人力成本节约</a:t>
            </a:r>
            <a:endParaRPr kumimoji="1" lang="zh-CN" altLang="en-US"/>
          </a:p>
        </p:txBody>
      </p:sp>
      <p:sp>
        <p:nvSpPr>
          <p:cNvPr id="30" name="标题 1"/>
          <p:cNvSpPr txBox="1"/>
          <p:nvPr/>
        </p:nvSpPr>
        <p:spPr>
          <a:xfrm rot="0" flipH="0" flipV="0">
            <a:off x="833273" y="3754598"/>
            <a:ext cx="5165094" cy="2379502"/>
          </a:xfrm>
          <a:prstGeom prst="roundRect">
            <a:avLst>
              <a:gd name="adj" fmla="val 3246"/>
            </a:avLst>
          </a:prstGeom>
          <a:solidFill>
            <a:schemeClr val="bg1"/>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0" flipV="0">
            <a:off x="913119" y="3819843"/>
            <a:ext cx="4994018" cy="2256905"/>
          </a:xfrm>
          <a:prstGeom prst="roundRect">
            <a:avLst>
              <a:gd name="adj" fmla="val 3246"/>
            </a:avLst>
          </a:prstGeom>
          <a:solidFill>
            <a:schemeClr val="bg1"/>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0" flipV="0">
            <a:off x="979361" y="4026688"/>
            <a:ext cx="163255" cy="163255"/>
          </a:xfrm>
          <a:prstGeom prst="ellipse">
            <a:avLst/>
          </a:prstGeom>
          <a:solidFill>
            <a:schemeClr val="accent3">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0" flipV="0">
            <a:off x="979361" y="4399842"/>
            <a:ext cx="163255" cy="163255"/>
          </a:xfrm>
          <a:prstGeom prst="ellipse">
            <a:avLst/>
          </a:prstGeom>
          <a:solidFill>
            <a:schemeClr val="accent3">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0" flipV="0">
            <a:off x="979361" y="5326435"/>
            <a:ext cx="163255" cy="163255"/>
          </a:xfrm>
          <a:prstGeom prst="ellipse">
            <a:avLst/>
          </a:prstGeom>
          <a:solidFill>
            <a:schemeClr val="accent3">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0" flipV="0">
            <a:off x="979361" y="5699589"/>
            <a:ext cx="163255" cy="163255"/>
          </a:xfrm>
          <a:prstGeom prst="ellipse">
            <a:avLst/>
          </a:prstGeom>
          <a:solidFill>
            <a:schemeClr val="accent3">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rot="0" flipH="0" flipV="0">
            <a:off x="715044" y="4057783"/>
            <a:ext cx="354529" cy="101065"/>
          </a:xfrm>
          <a:prstGeom prst="roundRect">
            <a:avLst>
              <a:gd name="adj" fmla="val 50000"/>
            </a:avLst>
          </a:prstGeom>
          <a:solidFill>
            <a:schemeClr val="accent3"/>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715044" y="4430937"/>
            <a:ext cx="354529" cy="101065"/>
          </a:xfrm>
          <a:prstGeom prst="roundRect">
            <a:avLst>
              <a:gd name="adj" fmla="val 50000"/>
            </a:avLst>
          </a:prstGeom>
          <a:solidFill>
            <a:schemeClr val="accent3"/>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38" name="标题 1"/>
          <p:cNvSpPr txBox="1"/>
          <p:nvPr/>
        </p:nvSpPr>
        <p:spPr>
          <a:xfrm rot="0" flipH="0" flipV="0">
            <a:off x="715044" y="5353641"/>
            <a:ext cx="354529" cy="101065"/>
          </a:xfrm>
          <a:prstGeom prst="roundRect">
            <a:avLst>
              <a:gd name="adj" fmla="val 50000"/>
            </a:avLst>
          </a:prstGeom>
          <a:solidFill>
            <a:schemeClr val="accent3"/>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39" name="标题 1"/>
          <p:cNvSpPr txBox="1"/>
          <p:nvPr/>
        </p:nvSpPr>
        <p:spPr>
          <a:xfrm rot="0" flipH="0" flipV="0">
            <a:off x="715044" y="5726795"/>
            <a:ext cx="354529" cy="101065"/>
          </a:xfrm>
          <a:prstGeom prst="roundRect">
            <a:avLst>
              <a:gd name="adj" fmla="val 50000"/>
            </a:avLst>
          </a:prstGeom>
          <a:solidFill>
            <a:schemeClr val="accent3"/>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40" name="标题 1"/>
          <p:cNvSpPr txBox="1"/>
          <p:nvPr/>
        </p:nvSpPr>
        <p:spPr>
          <a:xfrm rot="0" flipH="0" flipV="0">
            <a:off x="1444213" y="4582327"/>
            <a:ext cx="4169269" cy="1247941"/>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政策更新维护耗时从3天缩短至2小时，系统自动解析PDF/Word文档生成结构化知识。版本控制功能确保全市所有坐席同步最新政策，维护效率提升12倍。</a:t>
            </a:r>
            <a:endParaRPr kumimoji="1" lang="zh-CN" altLang="en-US"/>
          </a:p>
        </p:txBody>
      </p:sp>
      <p:sp>
        <p:nvSpPr>
          <p:cNvPr id="41" name="标题 1"/>
          <p:cNvSpPr txBox="1"/>
          <p:nvPr/>
        </p:nvSpPr>
        <p:spPr>
          <a:xfrm rot="0" flipH="0" flipV="0">
            <a:off x="1323643" y="4057783"/>
            <a:ext cx="4410408" cy="457168"/>
          </a:xfrm>
          <a:prstGeom prst="roundRect">
            <a:avLst>
              <a:gd name="adj" fmla="val 50000"/>
            </a:avLst>
          </a:prstGeom>
          <a:solidFill>
            <a:schemeClr val="accent3"/>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2" name="标题 1"/>
          <p:cNvSpPr txBox="1"/>
          <p:nvPr/>
        </p:nvSpPr>
        <p:spPr>
          <a:xfrm rot="0" flipH="0" flipV="0">
            <a:off x="1444213" y="4076025"/>
            <a:ext cx="4169269" cy="389587"/>
          </a:xfrm>
          <a:prstGeom prst="rect">
            <a:avLst/>
          </a:prstGeom>
          <a:noFill/>
          <a:ln cap="sq">
            <a:noFill/>
          </a:ln>
        </p:spPr>
        <p:txBody>
          <a:bodyPr vert="horz" wrap="square" lIns="0" tIns="0" rIns="0" bIns="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知识维护效率</a:t>
            </a:r>
            <a:endParaRPr kumimoji="1" lang="zh-CN" altLang="en-US"/>
          </a:p>
        </p:txBody>
      </p:sp>
      <p:sp>
        <p:nvSpPr>
          <p:cNvPr id="43" name="标题 1"/>
          <p:cNvSpPr txBox="1"/>
          <p:nvPr/>
        </p:nvSpPr>
        <p:spPr>
          <a:xfrm rot="0" flipH="0" flipV="0">
            <a:off x="6311862" y="3754598"/>
            <a:ext cx="5165094" cy="2379502"/>
          </a:xfrm>
          <a:prstGeom prst="roundRect">
            <a:avLst>
              <a:gd name="adj" fmla="val 3246"/>
            </a:avLst>
          </a:prstGeom>
          <a:solidFill>
            <a:schemeClr val="bg1"/>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44" name="标题 1"/>
          <p:cNvSpPr txBox="1"/>
          <p:nvPr/>
        </p:nvSpPr>
        <p:spPr>
          <a:xfrm rot="0" flipH="0" flipV="0">
            <a:off x="6391707" y="3815896"/>
            <a:ext cx="4994018" cy="2256905"/>
          </a:xfrm>
          <a:prstGeom prst="roundRect">
            <a:avLst>
              <a:gd name="adj" fmla="val 3246"/>
            </a:avLst>
          </a:prstGeom>
          <a:solidFill>
            <a:schemeClr val="bg1"/>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45" name="标题 1"/>
          <p:cNvSpPr txBox="1"/>
          <p:nvPr/>
        </p:nvSpPr>
        <p:spPr>
          <a:xfrm rot="0" flipH="0" flipV="0">
            <a:off x="6457949" y="4026688"/>
            <a:ext cx="163255" cy="163255"/>
          </a:xfrm>
          <a:prstGeom prst="ellipse">
            <a:avLst/>
          </a:prstGeom>
          <a:solidFill>
            <a:schemeClr val="accent3">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6" name="标题 1"/>
          <p:cNvSpPr txBox="1"/>
          <p:nvPr/>
        </p:nvSpPr>
        <p:spPr>
          <a:xfrm rot="0" flipH="0" flipV="0">
            <a:off x="6457949" y="4399842"/>
            <a:ext cx="163255" cy="163255"/>
          </a:xfrm>
          <a:prstGeom prst="ellipse">
            <a:avLst/>
          </a:prstGeom>
          <a:solidFill>
            <a:schemeClr val="accent3">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7" name="标题 1"/>
          <p:cNvSpPr txBox="1"/>
          <p:nvPr/>
        </p:nvSpPr>
        <p:spPr>
          <a:xfrm rot="0" flipH="0" flipV="0">
            <a:off x="6457949" y="5326435"/>
            <a:ext cx="163255" cy="163255"/>
          </a:xfrm>
          <a:prstGeom prst="ellipse">
            <a:avLst/>
          </a:prstGeom>
          <a:solidFill>
            <a:schemeClr val="accent3">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8" name="标题 1"/>
          <p:cNvSpPr txBox="1"/>
          <p:nvPr/>
        </p:nvSpPr>
        <p:spPr>
          <a:xfrm rot="0" flipH="0" flipV="0">
            <a:off x="6457949" y="5699589"/>
            <a:ext cx="163255" cy="163255"/>
          </a:xfrm>
          <a:prstGeom prst="ellipse">
            <a:avLst/>
          </a:prstGeom>
          <a:solidFill>
            <a:schemeClr val="accent3">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9" name="标题 1"/>
          <p:cNvSpPr txBox="1"/>
          <p:nvPr/>
        </p:nvSpPr>
        <p:spPr>
          <a:xfrm rot="0" flipH="0" flipV="0">
            <a:off x="6193631" y="4057783"/>
            <a:ext cx="354529" cy="101065"/>
          </a:xfrm>
          <a:prstGeom prst="roundRect">
            <a:avLst>
              <a:gd name="adj" fmla="val 50000"/>
            </a:avLst>
          </a:prstGeom>
          <a:solidFill>
            <a:schemeClr val="accent3"/>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50" name="标题 1"/>
          <p:cNvSpPr txBox="1"/>
          <p:nvPr/>
        </p:nvSpPr>
        <p:spPr>
          <a:xfrm rot="0" flipH="0" flipV="0">
            <a:off x="6193631" y="4430937"/>
            <a:ext cx="354529" cy="101065"/>
          </a:xfrm>
          <a:prstGeom prst="roundRect">
            <a:avLst>
              <a:gd name="adj" fmla="val 50000"/>
            </a:avLst>
          </a:prstGeom>
          <a:solidFill>
            <a:schemeClr val="accent3"/>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51" name="标题 1"/>
          <p:cNvSpPr txBox="1"/>
          <p:nvPr/>
        </p:nvSpPr>
        <p:spPr>
          <a:xfrm rot="0" flipH="0" flipV="0">
            <a:off x="6193631" y="5353641"/>
            <a:ext cx="354529" cy="101065"/>
          </a:xfrm>
          <a:prstGeom prst="roundRect">
            <a:avLst>
              <a:gd name="adj" fmla="val 50000"/>
            </a:avLst>
          </a:prstGeom>
          <a:solidFill>
            <a:schemeClr val="accent3"/>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52" name="标题 1"/>
          <p:cNvSpPr txBox="1"/>
          <p:nvPr/>
        </p:nvSpPr>
        <p:spPr>
          <a:xfrm rot="0" flipH="0" flipV="0">
            <a:off x="6193631" y="5726795"/>
            <a:ext cx="354529" cy="101065"/>
          </a:xfrm>
          <a:prstGeom prst="roundRect">
            <a:avLst>
              <a:gd name="adj" fmla="val 50000"/>
            </a:avLst>
          </a:prstGeom>
          <a:solidFill>
            <a:schemeClr val="accent3"/>
          </a:solidFill>
          <a:ln w="127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53" name="标题 1"/>
          <p:cNvSpPr txBox="1"/>
          <p:nvPr/>
        </p:nvSpPr>
        <p:spPr>
          <a:xfrm rot="0" flipH="0" flipV="0">
            <a:off x="6922801" y="4582327"/>
            <a:ext cx="4169269" cy="1247941"/>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业务办理差错率从5‰降至0.8‰，系统通过材料清单自动校验、流程节点强制提醒等功能，有效规避漏填、错填等人工失误，年减少纠错成本80万元。</a:t>
            </a:r>
            <a:endParaRPr kumimoji="1" lang="zh-CN" altLang="en-US"/>
          </a:p>
        </p:txBody>
      </p:sp>
      <p:sp>
        <p:nvSpPr>
          <p:cNvPr id="54" name="标题 1"/>
          <p:cNvSpPr txBox="1"/>
          <p:nvPr/>
        </p:nvSpPr>
        <p:spPr>
          <a:xfrm rot="0" flipH="0" flipV="0">
            <a:off x="6802231" y="4057783"/>
            <a:ext cx="4410408" cy="457168"/>
          </a:xfrm>
          <a:prstGeom prst="roundRect">
            <a:avLst>
              <a:gd name="adj" fmla="val 50000"/>
            </a:avLst>
          </a:prstGeom>
          <a:solidFill>
            <a:schemeClr val="accent3"/>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5" name="标题 1"/>
          <p:cNvSpPr txBox="1"/>
          <p:nvPr/>
        </p:nvSpPr>
        <p:spPr>
          <a:xfrm rot="0" flipH="0" flipV="0">
            <a:off x="6922801" y="4091573"/>
            <a:ext cx="4169269" cy="389587"/>
          </a:xfrm>
          <a:prstGeom prst="rect">
            <a:avLst/>
          </a:prstGeom>
          <a:noFill/>
          <a:ln cap="sq">
            <a:noFill/>
          </a:ln>
        </p:spPr>
        <p:txBody>
          <a:bodyPr vert="horz" wrap="square" lIns="0" tIns="0" rIns="0" bIns="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错误率降低</a:t>
            </a:r>
            <a:endParaRPr kumimoji="1" lang="zh-CN" altLang="en-US"/>
          </a:p>
        </p:txBody>
      </p:sp>
      <p:sp>
        <p:nvSpPr>
          <p:cNvPr id="56"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7"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8"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9"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0"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1"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2"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运营成本优化</a:t>
            </a:r>
            <a:endParaRPr kumimoji="1" lang="zh-CN" altLang="en-US"/>
          </a:p>
        </p:txBody>
      </p:sp>
      <p:sp>
        <p:nvSpPr>
          <p:cNvPr id="63"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149299" y="1200844"/>
            <a:ext cx="4416992" cy="2389062"/>
          </a:xfrm>
          <a:prstGeom prst="roundRect">
            <a:avLst>
              <a:gd name="adj" fmla="val 5390"/>
            </a:avLst>
          </a:prstGeom>
          <a:solidFill>
            <a:schemeClr val="bg1"/>
          </a:solidFill>
          <a:ln w="19050" cap="sq">
            <a:solidFill>
              <a:schemeClr val="accent1"/>
            </a:solidFill>
            <a:miter/>
          </a:ln>
          <a:effectLst>
            <a:outerShdw dist="38100" blurRad="190500" dir="8100000" sx="100000" sy="100000" kx="0" ky="0" algn="tr" rotWithShape="0">
              <a:schemeClr val="accent1">
                <a:alpha val="20000"/>
              </a:schemeClr>
            </a:outerShdw>
          </a:effectLst>
        </p:spPr>
        <p:txBody>
          <a:bodyPr vert="horz" wrap="square" lIns="0" tIns="0" rIns="0" bIns="0" rtlCol="0" anchor="ctr"/>
          <a:lstStyle/>
          <a:p>
            <a:pPr algn="ctr">
              <a:lnSpc>
                <a:spcPct val="110000"/>
              </a:lnSpc>
            </a:pPr>
            <a:endParaRPr kumimoji="1" lang="zh-CN" altLang="en-US"/>
          </a:p>
        </p:txBody>
      </p:sp>
      <p:sp>
        <p:nvSpPr>
          <p:cNvPr id="5" name="标题 1"/>
          <p:cNvSpPr txBox="1"/>
          <p:nvPr/>
        </p:nvSpPr>
        <p:spPr>
          <a:xfrm rot="0" flipH="0" flipV="0">
            <a:off x="6060241" y="1200844"/>
            <a:ext cx="4416992" cy="2389062"/>
          </a:xfrm>
          <a:prstGeom prst="roundRect">
            <a:avLst>
              <a:gd name="adj" fmla="val 5390"/>
            </a:avLst>
          </a:prstGeom>
          <a:solidFill>
            <a:schemeClr val="bg1"/>
          </a:solidFill>
          <a:ln w="19050" cap="sq">
            <a:solidFill>
              <a:schemeClr val="accent1"/>
            </a:solidFill>
            <a:miter/>
          </a:ln>
          <a:effectLst>
            <a:outerShdw dist="38100" blurRad="190500" dir="8100000" sx="100000" sy="100000" kx="0" ky="0" algn="tr" rotWithShape="0">
              <a:schemeClr val="accent1">
                <a:alpha val="20000"/>
              </a:schemeClr>
            </a:outerShdw>
          </a:effectLst>
        </p:spPr>
        <p:txBody>
          <a:bodyPr vert="horz" wrap="square" lIns="0" tIns="0" rIns="0" bIns="0" rtlCol="0" anchor="ctr"/>
          <a:lstStyle/>
          <a:p>
            <a:pPr algn="ctr">
              <a:lnSpc>
                <a:spcPct val="110000"/>
              </a:lnSpc>
            </a:pPr>
            <a:endParaRPr kumimoji="1" lang="zh-CN" altLang="en-US"/>
          </a:p>
        </p:txBody>
      </p:sp>
      <p:sp>
        <p:nvSpPr>
          <p:cNvPr id="6" name="标题 1"/>
          <p:cNvSpPr txBox="1"/>
          <p:nvPr/>
        </p:nvSpPr>
        <p:spPr>
          <a:xfrm rot="0" flipH="0" flipV="0">
            <a:off x="1149299" y="3846638"/>
            <a:ext cx="4416992" cy="2389062"/>
          </a:xfrm>
          <a:prstGeom prst="roundRect">
            <a:avLst>
              <a:gd name="adj" fmla="val 5390"/>
            </a:avLst>
          </a:prstGeom>
          <a:solidFill>
            <a:schemeClr val="bg1"/>
          </a:solidFill>
          <a:ln w="19050" cap="sq">
            <a:solidFill>
              <a:schemeClr val="accent1"/>
            </a:solidFill>
            <a:miter/>
          </a:ln>
          <a:effectLst>
            <a:outerShdw dist="38100" blurRad="190500" dir="8100000" sx="100000" sy="100000" kx="0" ky="0" algn="tr" rotWithShape="0">
              <a:schemeClr val="accent1">
                <a:alpha val="20000"/>
              </a:schemeClr>
            </a:outerShdw>
          </a:effectLst>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rot="0" flipH="0" flipV="0">
            <a:off x="6060241" y="3846638"/>
            <a:ext cx="4416992" cy="2389062"/>
          </a:xfrm>
          <a:prstGeom prst="roundRect">
            <a:avLst>
              <a:gd name="adj" fmla="val 5390"/>
            </a:avLst>
          </a:prstGeom>
          <a:solidFill>
            <a:schemeClr val="bg1"/>
          </a:solidFill>
          <a:ln w="19050" cap="sq">
            <a:solidFill>
              <a:schemeClr val="accent1"/>
            </a:solidFill>
            <a:miter/>
          </a:ln>
          <a:effectLst>
            <a:outerShdw dist="38100" blurRad="190500" dir="8100000" sx="100000" sy="100000" kx="0" ky="0" algn="tr" rotWithShape="0">
              <a:schemeClr val="accent1">
                <a:alpha val="20000"/>
              </a:schemeClr>
            </a:outerShdw>
          </a:effectLst>
        </p:spPr>
        <p:txBody>
          <a:bodyPr vert="horz" wrap="square" lIns="0" tIns="0" rIns="0" bIns="0" rtlCol="0" anchor="ctr"/>
          <a:lstStyle/>
          <a:p>
            <a:pPr algn="ctr">
              <a:lnSpc>
                <a:spcPct val="110000"/>
              </a:lnSpc>
            </a:pPr>
            <a:endParaRPr kumimoji="1" lang="zh-CN" altLang="en-US"/>
          </a:p>
        </p:txBody>
      </p:sp>
      <p:sp>
        <p:nvSpPr>
          <p:cNvPr id="8" name="标题 1"/>
          <p:cNvSpPr txBox="1"/>
          <p:nvPr/>
        </p:nvSpPr>
        <p:spPr>
          <a:xfrm rot="0" flipH="0" flipV="0">
            <a:off x="5559972" y="1991004"/>
            <a:ext cx="202696" cy="276777"/>
          </a:xfrm>
          <a:custGeom>
            <a:avLst/>
            <a:gdLst>
              <a:gd name="T0" fmla="*/ 82 w 82"/>
              <a:gd name="T1" fmla="*/ 56 h 112"/>
              <a:gd name="T2" fmla="*/ 0 w 82"/>
              <a:gd name="T3" fmla="*/ 112 h 112"/>
              <a:gd name="T4" fmla="*/ 0 w 82"/>
              <a:gd name="T5" fmla="*/ 0 h 112"/>
              <a:gd name="T6" fmla="*/ 82 w 82"/>
              <a:gd name="T7" fmla="*/ 56 h 112"/>
            </a:gdLst>
            <a:rect l="0" t="0" r="r" b="b"/>
            <a:pathLst>
              <a:path w="82" h="112">
                <a:moveTo>
                  <a:pt x="82" y="56"/>
                </a:moveTo>
                <a:cubicBezTo>
                  <a:pt x="69" y="89"/>
                  <a:pt x="37" y="112"/>
                  <a:pt x="0" y="112"/>
                </a:cubicBezTo>
                <a:cubicBezTo>
                  <a:pt x="0" y="0"/>
                  <a:pt x="0" y="0"/>
                  <a:pt x="0" y="0"/>
                </a:cubicBezTo>
                <a:cubicBezTo>
                  <a:pt x="37" y="0"/>
                  <a:pt x="69" y="23"/>
                  <a:pt x="82" y="56"/>
                </a:cubicBezTo>
                <a:close/>
              </a:path>
            </a:pathLst>
          </a:custGeom>
          <a:solidFill>
            <a:schemeClr val="accent1">
              <a:lumMod val="7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9" name="标题 1"/>
          <p:cNvSpPr txBox="1"/>
          <p:nvPr/>
        </p:nvSpPr>
        <p:spPr>
          <a:xfrm rot="0" flipH="0" flipV="0">
            <a:off x="4565688" y="1425454"/>
            <a:ext cx="1201771" cy="786090"/>
          </a:xfrm>
          <a:custGeom>
            <a:avLst/>
            <a:gdLst>
              <a:gd name="T0" fmla="*/ 487 w 487"/>
              <a:gd name="T1" fmla="*/ 89 h 318"/>
              <a:gd name="T2" fmla="*/ 487 w 487"/>
              <a:gd name="T3" fmla="*/ 257 h 318"/>
              <a:gd name="T4" fmla="*/ 480 w 487"/>
              <a:gd name="T5" fmla="*/ 290 h 318"/>
              <a:gd name="T6" fmla="*/ 462 w 487"/>
              <a:gd name="T7" fmla="*/ 318 h 318"/>
              <a:gd name="T8" fmla="*/ 462 w 487"/>
              <a:gd name="T9" fmla="*/ 262 h 318"/>
              <a:gd name="T10" fmla="*/ 398 w 487"/>
              <a:gd name="T11" fmla="*/ 234 h 318"/>
              <a:gd name="T12" fmla="*/ 118 w 487"/>
              <a:gd name="T13" fmla="*/ 234 h 318"/>
              <a:gd name="T14" fmla="*/ 117 w 487"/>
              <a:gd name="T15" fmla="*/ 234 h 318"/>
              <a:gd name="T16" fmla="*/ 0 w 487"/>
              <a:gd name="T17" fmla="*/ 117 h 318"/>
              <a:gd name="T18" fmla="*/ 117 w 487"/>
              <a:gd name="T19" fmla="*/ 0 h 318"/>
              <a:gd name="T20" fmla="*/ 117 w 487"/>
              <a:gd name="T21" fmla="*/ 0 h 318"/>
              <a:gd name="T22" fmla="*/ 398 w 487"/>
              <a:gd name="T23" fmla="*/ 0 h 318"/>
              <a:gd name="T24" fmla="*/ 487 w 487"/>
              <a:gd name="T25" fmla="*/ 89 h 318"/>
            </a:gdLst>
            <a:rect l="0" t="0" r="r" b="b"/>
            <a:pathLst>
              <a:path w="487" h="318">
                <a:moveTo>
                  <a:pt x="487" y="89"/>
                </a:moveTo>
                <a:cubicBezTo>
                  <a:pt x="487" y="257"/>
                  <a:pt x="487" y="257"/>
                  <a:pt x="487" y="257"/>
                </a:cubicBezTo>
                <a:cubicBezTo>
                  <a:pt x="487" y="269"/>
                  <a:pt x="484" y="280"/>
                  <a:pt x="480" y="290"/>
                </a:cubicBezTo>
                <a:cubicBezTo>
                  <a:pt x="476" y="301"/>
                  <a:pt x="470" y="310"/>
                  <a:pt x="462" y="318"/>
                </a:cubicBezTo>
                <a:cubicBezTo>
                  <a:pt x="477" y="303"/>
                  <a:pt x="477" y="278"/>
                  <a:pt x="462" y="262"/>
                </a:cubicBezTo>
                <a:cubicBezTo>
                  <a:pt x="446" y="245"/>
                  <a:pt x="423" y="234"/>
                  <a:pt x="398" y="234"/>
                </a:cubicBezTo>
                <a:cubicBezTo>
                  <a:pt x="118" y="234"/>
                  <a:pt x="118" y="234"/>
                  <a:pt x="118" y="234"/>
                </a:cubicBezTo>
                <a:cubicBezTo>
                  <a:pt x="117" y="234"/>
                  <a:pt x="117" y="234"/>
                  <a:pt x="117" y="234"/>
                </a:cubicBezTo>
                <a:cubicBezTo>
                  <a:pt x="53" y="234"/>
                  <a:pt x="0" y="182"/>
                  <a:pt x="0" y="117"/>
                </a:cubicBezTo>
                <a:cubicBezTo>
                  <a:pt x="0" y="52"/>
                  <a:pt x="53" y="0"/>
                  <a:pt x="117" y="0"/>
                </a:cubicBezTo>
                <a:cubicBezTo>
                  <a:pt x="117" y="0"/>
                  <a:pt x="117" y="0"/>
                  <a:pt x="117" y="0"/>
                </a:cubicBezTo>
                <a:cubicBezTo>
                  <a:pt x="398" y="0"/>
                  <a:pt x="398" y="0"/>
                  <a:pt x="398" y="0"/>
                </a:cubicBezTo>
                <a:cubicBezTo>
                  <a:pt x="447" y="0"/>
                  <a:pt x="487" y="39"/>
                  <a:pt x="487" y="89"/>
                </a:cubicBezTo>
                <a:close/>
              </a:path>
            </a:pathLst>
          </a:custGeom>
          <a:solidFill>
            <a:schemeClr val="accent1"/>
          </a:solidFill>
          <a:ln cap="sq">
            <a:noFill/>
            <a:prstDash val="solid"/>
          </a:ln>
          <a:effectLst>
            <a:outerShdw dist="152400" blurRad="190500" dir="8520000" sx="94000" sy="94000" kx="0" ky="0" algn="ctr" rotWithShape="0">
              <a:schemeClr val="accent1">
                <a:alpha val="20000"/>
              </a:schemeClr>
            </a:outerShdw>
          </a:effectLst>
        </p:spPr>
        <p:txBody>
          <a:bodyPr vert="horz" wrap="square" lIns="91440" tIns="45720" rIns="91440" bIns="45720" rtlCol="0" anchor="t"/>
          <a:lstStyle/>
          <a:p>
            <a:pPr algn="l">
              <a:lnSpc>
                <a:spcPct val="100000"/>
              </a:lnSpc>
            </a:pPr>
            <a:endParaRPr kumimoji="1" lang="zh-CN" altLang="en-US"/>
          </a:p>
        </p:txBody>
      </p:sp>
      <p:sp>
        <p:nvSpPr>
          <p:cNvPr id="10" name="标题 1"/>
          <p:cNvSpPr txBox="1"/>
          <p:nvPr/>
        </p:nvSpPr>
        <p:spPr>
          <a:xfrm rot="0" flipH="0" flipV="0">
            <a:off x="4974753" y="1542031"/>
            <a:ext cx="571500" cy="330200"/>
          </a:xfrm>
          <a:prstGeom prst="rect">
            <a:avLst/>
          </a:prstGeom>
          <a:noFill/>
          <a:ln>
            <a:noFill/>
          </a:ln>
        </p:spPr>
        <p:txBody>
          <a:bodyPr vert="horz" wrap="square" lIns="0" tIns="0" rIns="0" bIns="0" rtlCol="0" anchor="t">
            <a:spAutoFit/>
          </a:bodyPr>
          <a:lstStyle/>
          <a:p>
            <a:pPr algn="ctr">
              <a:lnSpc>
                <a:spcPct val="110000"/>
              </a:lnSpc>
            </a:pPr>
            <a:r>
              <a:rPr kumimoji="1" lang="en-US" altLang="zh-CN" sz="2400">
                <a:ln w="12700">
                  <a:noFill/>
                </a:ln>
                <a:solidFill>
                  <a:srgbClr val="FFFFFF">
                    <a:alpha val="100000"/>
                  </a:srgbClr>
                </a:solidFill>
                <a:latin typeface="OPPOSans B"/>
                <a:ea typeface="OPPOSans B"/>
                <a:cs typeface="OPPOSans B"/>
              </a:rPr>
              <a:t>01</a:t>
            </a:r>
            <a:endParaRPr kumimoji="1" lang="zh-CN" altLang="en-US"/>
          </a:p>
        </p:txBody>
      </p:sp>
      <p:sp>
        <p:nvSpPr>
          <p:cNvPr id="11" name="标题 1"/>
          <p:cNvSpPr txBox="1"/>
          <p:nvPr/>
        </p:nvSpPr>
        <p:spPr>
          <a:xfrm rot="0" flipH="0" flipV="0">
            <a:off x="2962119" y="1325554"/>
            <a:ext cx="791352" cy="791352"/>
          </a:xfrm>
          <a:prstGeom prst="ellipse">
            <a:avLst/>
          </a:prstGeom>
          <a:solidFill>
            <a:schemeClr val="accent1">
              <a:alpha val="10000"/>
            </a:schemeClr>
          </a:solidFill>
          <a:ln cap="sq">
            <a:noFill/>
            <a:prstDash val="solid"/>
            <a:miter/>
          </a:ln>
          <a:effectLst/>
        </p:spPr>
        <p:txBody>
          <a:bodyPr vert="horz" wrap="square" lIns="0" tIns="0" rIns="0" bIns="0" rtlCol="0" anchor="ctr"/>
          <a:lstStyle/>
          <a:p>
            <a:pPr algn="ctr">
              <a:lnSpc>
                <a:spcPct val="100000"/>
              </a:lnSpc>
            </a:pPr>
            <a:endParaRPr kumimoji="1" lang="zh-CN" altLang="en-US"/>
          </a:p>
        </p:txBody>
      </p:sp>
      <p:sp>
        <p:nvSpPr>
          <p:cNvPr id="12" name="标题 1"/>
          <p:cNvSpPr txBox="1"/>
          <p:nvPr/>
        </p:nvSpPr>
        <p:spPr>
          <a:xfrm rot="0" flipH="0" flipV="0">
            <a:off x="3035296" y="1398732"/>
            <a:ext cx="644998" cy="644996"/>
          </a:xfrm>
          <a:prstGeom prst="ellipse">
            <a:avLst/>
          </a:prstGeom>
          <a:gradFill>
            <a:gsLst>
              <a:gs pos="1000">
                <a:schemeClr val="accent1">
                  <a:alpha val="100000"/>
                </a:schemeClr>
              </a:gs>
              <a:gs pos="100000">
                <a:schemeClr val="accent1">
                  <a:lumMod val="40000"/>
                  <a:lumOff val="60000"/>
                  <a:alpha val="100000"/>
                </a:schemeClr>
              </a:gs>
            </a:gsLst>
            <a:lin ang="2700000" scaled="0"/>
          </a:gradFill>
          <a:ln cap="sq">
            <a:noFill/>
            <a:prstDash val="solid"/>
            <a:miter/>
          </a:ln>
          <a:effectLst>
            <a:outerShdw dist="127000" blurRad="254000" dir="5400000" sx="90000" sy="90000" kx="0" ky="0" algn="t" rotWithShape="0">
              <a:schemeClr val="accent1">
                <a:lumMod val="75000"/>
                <a:alpha val="25000"/>
              </a:schemeClr>
            </a:outerShdw>
          </a:effectLst>
        </p:spPr>
        <p:txBody>
          <a:bodyPr vert="horz" wrap="square" lIns="0" tIns="0" rIns="0" bIns="0" rtlCol="0" anchor="ctr"/>
          <a:lstStyle/>
          <a:p>
            <a:pPr algn="ctr">
              <a:lnSpc>
                <a:spcPct val="110000"/>
              </a:lnSpc>
            </a:pPr>
            <a:endParaRPr kumimoji="1" lang="zh-CN" altLang="en-US"/>
          </a:p>
        </p:txBody>
      </p:sp>
      <p:sp>
        <p:nvSpPr>
          <p:cNvPr id="13" name="标题 1"/>
          <p:cNvSpPr txBox="1"/>
          <p:nvPr/>
        </p:nvSpPr>
        <p:spPr>
          <a:xfrm rot="0" flipH="0" flipV="0">
            <a:off x="1336025" y="2711071"/>
            <a:ext cx="4027570" cy="778006"/>
          </a:xfrm>
          <a:prstGeom prst="rect">
            <a:avLst/>
          </a:prstGeom>
          <a:noFill/>
          <a:ln>
            <a:noFill/>
          </a:ln>
        </p:spPr>
        <p:txBody>
          <a:bodyPr vert="horz" wrap="square" lIns="0" tIns="0" rIns="0" bIns="0" rtlCol="0" anchor="t"/>
          <a:lstStyle/>
          <a:p>
            <a:pPr algn="ctr">
              <a:lnSpc>
                <a:spcPct val="150000"/>
              </a:lnSpc>
            </a:pPr>
            <a:r>
              <a:rPr kumimoji="1" lang="en-US" altLang="zh-CN" sz="1116">
                <a:ln w="12700">
                  <a:noFill/>
                </a:ln>
                <a:solidFill>
                  <a:srgbClr val="262626">
                    <a:alpha val="100000"/>
                  </a:srgbClr>
                </a:solidFill>
                <a:latin typeface="Source Han Sans CN Normal"/>
                <a:ea typeface="Source Han Sans CN Normal"/>
                <a:cs typeface="Source Han Sans CN Normal"/>
              </a:rPr>
              <a:t>系统自动记录服务全过程并生成可追溯工单，政策解读内容与政府官网保持100%同步。群众可通过服务评价系统查阅办理依据，实现阳光政务。</a:t>
            </a:r>
            <a:endParaRPr kumimoji="1" lang="zh-CN" altLang="en-US"/>
          </a:p>
        </p:txBody>
      </p:sp>
      <p:sp>
        <p:nvSpPr>
          <p:cNvPr id="14" name="标题 1"/>
          <p:cNvSpPr txBox="1"/>
          <p:nvPr/>
        </p:nvSpPr>
        <p:spPr>
          <a:xfrm rot="0" flipH="0" flipV="0">
            <a:off x="1325654" y="2083715"/>
            <a:ext cx="4048312" cy="535782"/>
          </a:xfrm>
          <a:prstGeom prst="rect">
            <a:avLst/>
          </a:prstGeom>
          <a:noFill/>
          <a:ln>
            <a:noFill/>
          </a:ln>
        </p:spPr>
        <p:txBody>
          <a:bodyPr vert="horz" wrap="square" lIns="0" tIns="0" rIns="0" bIns="0" rtlCol="0" anchor="ctr"/>
          <a:lstStyle/>
          <a:p>
            <a:pPr algn="ctr">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政务透明度提升</a:t>
            </a:r>
            <a:endParaRPr kumimoji="1" lang="zh-CN" altLang="en-US"/>
          </a:p>
        </p:txBody>
      </p:sp>
      <p:sp>
        <p:nvSpPr>
          <p:cNvPr id="15" name="标题 1"/>
          <p:cNvSpPr txBox="1"/>
          <p:nvPr/>
        </p:nvSpPr>
        <p:spPr>
          <a:xfrm rot="0" flipH="0" flipV="0">
            <a:off x="3209938" y="1573352"/>
            <a:ext cx="295715" cy="295757"/>
          </a:xfrm>
          <a:custGeom>
            <a:avLst/>
            <a:gdLst>
              <a:gd name="connsiteX0" fmla="*/ 579031 w 719895"/>
              <a:gd name="connsiteY0" fmla="*/ 554022 h 720000"/>
              <a:gd name="connsiteX1" fmla="*/ 596778 w 719895"/>
              <a:gd name="connsiteY1" fmla="*/ 561368 h 720000"/>
              <a:gd name="connsiteX2" fmla="*/ 712550 w 719895"/>
              <a:gd name="connsiteY2" fmla="*/ 677140 h 720000"/>
              <a:gd name="connsiteX3" fmla="*/ 712550 w 719895"/>
              <a:gd name="connsiteY3" fmla="*/ 712634 h 720000"/>
              <a:gd name="connsiteX4" fmla="*/ 694887 w 719895"/>
              <a:gd name="connsiteY4" fmla="*/ 720000 h 720000"/>
              <a:gd name="connsiteX5" fmla="*/ 677140 w 719895"/>
              <a:gd name="connsiteY5" fmla="*/ 712634 h 720000"/>
              <a:gd name="connsiteX6" fmla="*/ 561284 w 719895"/>
              <a:gd name="connsiteY6" fmla="*/ 596861 h 720000"/>
              <a:gd name="connsiteX7" fmla="*/ 561284 w 719895"/>
              <a:gd name="connsiteY7" fmla="*/ 561368 h 720000"/>
              <a:gd name="connsiteX8" fmla="*/ 579031 w 719895"/>
              <a:gd name="connsiteY8" fmla="*/ 554022 h 720000"/>
              <a:gd name="connsiteX9" fmla="*/ 301109 w 719895"/>
              <a:gd name="connsiteY9" fmla="*/ 0 h 720000"/>
              <a:gd name="connsiteX10" fmla="*/ 602219 w 719895"/>
              <a:gd name="connsiteY10" fmla="*/ 301109 h 720000"/>
              <a:gd name="connsiteX11" fmla="*/ 301109 w 719895"/>
              <a:gd name="connsiteY11" fmla="*/ 602219 h 720000"/>
              <a:gd name="connsiteX12" fmla="*/ 0 w 719895"/>
              <a:gd name="connsiteY12" fmla="*/ 301109 h 720000"/>
              <a:gd name="connsiteX13" fmla="*/ 301109 w 719895"/>
              <a:gd name="connsiteY13" fmla="*/ 0 h 720000"/>
            </a:gdLst>
            <a:rect l="l" t="t" r="r" b="b"/>
            <a:pathLst>
              <a:path w="719895" h="720000">
                <a:moveTo>
                  <a:pt x="579031" y="554022"/>
                </a:moveTo>
                <a:cubicBezTo>
                  <a:pt x="585456" y="554022"/>
                  <a:pt x="591880" y="556471"/>
                  <a:pt x="596778" y="561368"/>
                </a:cubicBezTo>
                <a:lnTo>
                  <a:pt x="712550" y="677140"/>
                </a:lnTo>
                <a:cubicBezTo>
                  <a:pt x="722344" y="686935"/>
                  <a:pt x="722344" y="702840"/>
                  <a:pt x="712550" y="712634"/>
                </a:cubicBezTo>
                <a:cubicBezTo>
                  <a:pt x="707778" y="717573"/>
                  <a:pt x="701333" y="720000"/>
                  <a:pt x="694887" y="720000"/>
                </a:cubicBezTo>
                <a:cubicBezTo>
                  <a:pt x="688441" y="720000"/>
                  <a:pt x="681995" y="717573"/>
                  <a:pt x="677140" y="712634"/>
                </a:cubicBezTo>
                <a:lnTo>
                  <a:pt x="561284" y="596861"/>
                </a:lnTo>
                <a:cubicBezTo>
                  <a:pt x="551490" y="587067"/>
                  <a:pt x="551490" y="571162"/>
                  <a:pt x="561284" y="561368"/>
                </a:cubicBezTo>
                <a:cubicBezTo>
                  <a:pt x="566181" y="556471"/>
                  <a:pt x="572606" y="554022"/>
                  <a:pt x="579031" y="554022"/>
                </a:cubicBezTo>
                <a:close/>
                <a:moveTo>
                  <a:pt x="301109" y="0"/>
                </a:moveTo>
                <a:cubicBezTo>
                  <a:pt x="467443" y="0"/>
                  <a:pt x="602219" y="134859"/>
                  <a:pt x="602219" y="301109"/>
                </a:cubicBezTo>
                <a:cubicBezTo>
                  <a:pt x="602219" y="467443"/>
                  <a:pt x="467443" y="602219"/>
                  <a:pt x="301109" y="602219"/>
                </a:cubicBezTo>
                <a:cubicBezTo>
                  <a:pt x="134775" y="602219"/>
                  <a:pt x="0" y="467443"/>
                  <a:pt x="0" y="301109"/>
                </a:cubicBezTo>
                <a:cubicBezTo>
                  <a:pt x="0" y="134775"/>
                  <a:pt x="134775" y="0"/>
                  <a:pt x="301109" y="0"/>
                </a:cubicBezTo>
                <a:close/>
              </a:path>
            </a:pathLst>
          </a:custGeom>
          <a:solidFill>
            <a:schemeClr val="bg1"/>
          </a:solidFill>
          <a:ln w="2967" cap="flat">
            <a:no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0" flipH="0" flipV="0">
            <a:off x="7868143" y="1325554"/>
            <a:ext cx="791352" cy="791352"/>
          </a:xfrm>
          <a:prstGeom prst="ellipse">
            <a:avLst/>
          </a:prstGeom>
          <a:solidFill>
            <a:schemeClr val="accent1">
              <a:alpha val="10000"/>
            </a:schemeClr>
          </a:solidFill>
          <a:ln cap="sq">
            <a:noFill/>
            <a:prstDash val="solid"/>
            <a:miter/>
          </a:ln>
          <a:effectLst/>
        </p:spPr>
        <p:txBody>
          <a:bodyPr vert="horz" wrap="square" lIns="0" tIns="0" rIns="0" bIns="0" rtlCol="0" anchor="ctr"/>
          <a:lstStyle/>
          <a:p>
            <a:pPr algn="ctr">
              <a:lnSpc>
                <a:spcPct val="100000"/>
              </a:lnSpc>
            </a:pPr>
            <a:endParaRPr kumimoji="1" lang="zh-CN" altLang="en-US"/>
          </a:p>
        </p:txBody>
      </p:sp>
      <p:sp>
        <p:nvSpPr>
          <p:cNvPr id="17" name="标题 1"/>
          <p:cNvSpPr txBox="1"/>
          <p:nvPr/>
        </p:nvSpPr>
        <p:spPr>
          <a:xfrm rot="0" flipH="0" flipV="0">
            <a:off x="7941320" y="1398732"/>
            <a:ext cx="644998" cy="644996"/>
          </a:xfrm>
          <a:prstGeom prst="ellipse">
            <a:avLst/>
          </a:prstGeom>
          <a:gradFill>
            <a:gsLst>
              <a:gs pos="1000">
                <a:schemeClr val="accent1">
                  <a:alpha val="100000"/>
                </a:schemeClr>
              </a:gs>
              <a:gs pos="100000">
                <a:schemeClr val="accent1">
                  <a:lumMod val="40000"/>
                  <a:lumOff val="60000"/>
                  <a:alpha val="100000"/>
                </a:schemeClr>
              </a:gs>
            </a:gsLst>
            <a:lin ang="2700000" scaled="0"/>
          </a:gradFill>
          <a:ln cap="sq">
            <a:noFill/>
            <a:prstDash val="solid"/>
            <a:miter/>
          </a:ln>
          <a:effectLst>
            <a:outerShdw dist="127000" blurRad="254000" dir="5400000" sx="90000" sy="90000" kx="0" ky="0" algn="t" rotWithShape="0">
              <a:schemeClr val="accent1">
                <a:lumMod val="75000"/>
                <a:alpha val="25000"/>
              </a:schemeClr>
            </a:outerShdw>
          </a:effectLst>
        </p:spPr>
        <p:txBody>
          <a:bodyPr vert="horz" wrap="square" lIns="0" tIns="0" rIns="0" bIns="0" rtlCol="0" anchor="ctr"/>
          <a:lstStyle/>
          <a:p>
            <a:pPr algn="ctr">
              <a:lnSpc>
                <a:spcPct val="110000"/>
              </a:lnSpc>
            </a:pPr>
            <a:endParaRPr kumimoji="1" lang="zh-CN" altLang="en-US"/>
          </a:p>
        </p:txBody>
      </p:sp>
      <p:sp>
        <p:nvSpPr>
          <p:cNvPr id="18" name="标题 1"/>
          <p:cNvSpPr txBox="1"/>
          <p:nvPr/>
        </p:nvSpPr>
        <p:spPr>
          <a:xfrm rot="0" flipH="0" flipV="0">
            <a:off x="6242049" y="2711071"/>
            <a:ext cx="4027570" cy="849134"/>
          </a:xfrm>
          <a:prstGeom prst="rect">
            <a:avLst/>
          </a:prstGeom>
          <a:noFill/>
          <a:ln>
            <a:noFill/>
          </a:ln>
        </p:spPr>
        <p:txBody>
          <a:bodyPr vert="horz" wrap="square" lIns="0" tIns="0" rIns="0" bIns="0" rtlCol="0" anchor="t"/>
          <a:lstStyle/>
          <a:p>
            <a:pPr algn="ctr">
              <a:lnSpc>
                <a:spcPct val="150000"/>
              </a:lnSpc>
            </a:pPr>
            <a:r>
              <a:rPr kumimoji="1" lang="en-US" altLang="zh-CN" sz="1116">
                <a:ln w="12700">
                  <a:noFill/>
                </a:ln>
                <a:solidFill>
                  <a:srgbClr val="262626">
                    <a:alpha val="100000"/>
                  </a:srgbClr>
                </a:solidFill>
                <a:latin typeface="Source Han Sans CN Normal"/>
                <a:ea typeface="Source Han Sans CN Normal"/>
                <a:cs typeface="Source Han Sans CN Normal"/>
              </a:rPr>
              <a:t>智能系统覆盖80%高频咨询问题，实现"即问即答"。通过语音识别支持方言交互，使老年人等特殊群体也能无障碍获取服务，日均服务量突破1.2万次。</a:t>
            </a:r>
            <a:endParaRPr kumimoji="1" lang="zh-CN" altLang="en-US"/>
          </a:p>
        </p:txBody>
      </p:sp>
      <p:sp>
        <p:nvSpPr>
          <p:cNvPr id="19" name="标题 1"/>
          <p:cNvSpPr txBox="1"/>
          <p:nvPr/>
        </p:nvSpPr>
        <p:spPr>
          <a:xfrm rot="0" flipH="0" flipV="0">
            <a:off x="6231678" y="2083715"/>
            <a:ext cx="4022912" cy="535782"/>
          </a:xfrm>
          <a:prstGeom prst="rect">
            <a:avLst/>
          </a:prstGeom>
          <a:noFill/>
          <a:ln>
            <a:noFill/>
          </a:ln>
        </p:spPr>
        <p:txBody>
          <a:bodyPr vert="horz" wrap="square" lIns="0" tIns="0" rIns="0" bIns="0" rtlCol="0" anchor="ctr"/>
          <a:lstStyle/>
          <a:p>
            <a:pPr algn="ctr">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群众办事便利</a:t>
            </a:r>
            <a:endParaRPr kumimoji="1" lang="zh-CN" altLang="en-US"/>
          </a:p>
        </p:txBody>
      </p:sp>
      <p:sp>
        <p:nvSpPr>
          <p:cNvPr id="20" name="标题 1"/>
          <p:cNvSpPr txBox="1"/>
          <p:nvPr/>
        </p:nvSpPr>
        <p:spPr>
          <a:xfrm rot="0" flipH="0" flipV="0">
            <a:off x="1336025" y="5291986"/>
            <a:ext cx="4027570" cy="786091"/>
          </a:xfrm>
          <a:prstGeom prst="rect">
            <a:avLst/>
          </a:prstGeom>
          <a:noFill/>
          <a:ln>
            <a:noFill/>
          </a:ln>
        </p:spPr>
        <p:txBody>
          <a:bodyPr vert="horz" wrap="square" lIns="0" tIns="0" rIns="0" bIns="0" rtlCol="0" anchor="t"/>
          <a:lstStyle/>
          <a:p>
            <a:pPr algn="ctr">
              <a:lnSpc>
                <a:spcPct val="150000"/>
              </a:lnSpc>
            </a:pPr>
            <a:r>
              <a:rPr kumimoji="1" lang="en-US" altLang="zh-CN" sz="1116">
                <a:ln w="12700">
                  <a:noFill/>
                </a:ln>
                <a:solidFill>
                  <a:srgbClr val="262626">
                    <a:alpha val="100000"/>
                  </a:srgbClr>
                </a:solidFill>
                <a:latin typeface="Source Han Sans CN Normal"/>
                <a:ea typeface="Source Han Sans CN Normal"/>
                <a:cs typeface="Source Han Sans CN Normal"/>
              </a:rPr>
              <a:t>项目获评省级"数字政府建设示范案例"，媒体报道量同比增长300%。精准高效的服务显著提升政府公信力，在年度行风评议中排名上升15位。</a:t>
            </a:r>
            <a:endParaRPr kumimoji="1" lang="zh-CN" altLang="en-US"/>
          </a:p>
        </p:txBody>
      </p:sp>
      <p:sp>
        <p:nvSpPr>
          <p:cNvPr id="21" name="标题 1"/>
          <p:cNvSpPr txBox="1"/>
          <p:nvPr/>
        </p:nvSpPr>
        <p:spPr>
          <a:xfrm rot="0" flipH="0" flipV="0">
            <a:off x="1325654" y="4728131"/>
            <a:ext cx="4035612" cy="535782"/>
          </a:xfrm>
          <a:prstGeom prst="rect">
            <a:avLst/>
          </a:prstGeom>
          <a:noFill/>
          <a:ln>
            <a:noFill/>
          </a:ln>
        </p:spPr>
        <p:txBody>
          <a:bodyPr vert="horz" wrap="square" lIns="0" tIns="0" rIns="0" bIns="0" rtlCol="0" anchor="ctr"/>
          <a:lstStyle/>
          <a:p>
            <a:pPr algn="ctr">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政府形象改善</a:t>
            </a:r>
            <a:endParaRPr kumimoji="1" lang="zh-CN" altLang="en-US"/>
          </a:p>
        </p:txBody>
      </p:sp>
      <p:sp>
        <p:nvSpPr>
          <p:cNvPr id="22" name="标题 1"/>
          <p:cNvSpPr txBox="1"/>
          <p:nvPr/>
        </p:nvSpPr>
        <p:spPr>
          <a:xfrm rot="0" flipH="0" flipV="0">
            <a:off x="7868143" y="3906470"/>
            <a:ext cx="791352" cy="791352"/>
          </a:xfrm>
          <a:prstGeom prst="ellipse">
            <a:avLst/>
          </a:prstGeom>
          <a:solidFill>
            <a:schemeClr val="accent1">
              <a:alpha val="10000"/>
            </a:schemeClr>
          </a:solidFill>
          <a:ln cap="sq">
            <a:noFill/>
            <a:prstDash val="solid"/>
            <a:miter/>
          </a:ln>
          <a:effectLst/>
        </p:spPr>
        <p:txBody>
          <a:bodyPr vert="horz" wrap="square" lIns="0" tIns="0" rIns="0" bIns="0" rtlCol="0" anchor="ctr"/>
          <a:lstStyle/>
          <a:p>
            <a:pPr algn="ctr">
              <a:lnSpc>
                <a:spcPct val="100000"/>
              </a:lnSpc>
            </a:pPr>
            <a:endParaRPr kumimoji="1" lang="zh-CN" altLang="en-US"/>
          </a:p>
        </p:txBody>
      </p:sp>
      <p:sp>
        <p:nvSpPr>
          <p:cNvPr id="23" name="标题 1"/>
          <p:cNvSpPr txBox="1"/>
          <p:nvPr/>
        </p:nvSpPr>
        <p:spPr>
          <a:xfrm rot="0" flipH="0" flipV="0">
            <a:off x="7941320" y="3979648"/>
            <a:ext cx="644998" cy="644996"/>
          </a:xfrm>
          <a:prstGeom prst="ellipse">
            <a:avLst/>
          </a:prstGeom>
          <a:gradFill>
            <a:gsLst>
              <a:gs pos="1000">
                <a:schemeClr val="accent1">
                  <a:alpha val="100000"/>
                </a:schemeClr>
              </a:gs>
              <a:gs pos="100000">
                <a:schemeClr val="accent1">
                  <a:lumMod val="40000"/>
                  <a:lumOff val="60000"/>
                  <a:alpha val="100000"/>
                </a:schemeClr>
              </a:gs>
            </a:gsLst>
            <a:lin ang="2700000" scaled="0"/>
          </a:gradFill>
          <a:ln cap="sq">
            <a:noFill/>
            <a:prstDash val="solid"/>
            <a:miter/>
          </a:ln>
          <a:effectLst>
            <a:outerShdw dist="127000" blurRad="254000" dir="5400000" sx="90000" sy="90000" kx="0" ky="0" algn="t" rotWithShape="0">
              <a:schemeClr val="accent1">
                <a:lumMod val="75000"/>
                <a:alpha val="25000"/>
              </a:schemeClr>
            </a:outerShdw>
          </a:effectLst>
        </p:spPr>
        <p:txBody>
          <a:bodyPr vert="horz" wrap="square" lIns="0" tIns="0" rIns="0" bIns="0" rtlCol="0" anchor="ctr"/>
          <a:lstStyle/>
          <a:p>
            <a:pPr algn="ctr">
              <a:lnSpc>
                <a:spcPct val="110000"/>
              </a:lnSpc>
            </a:pPr>
            <a:endParaRPr kumimoji="1" lang="zh-CN" altLang="en-US"/>
          </a:p>
        </p:txBody>
      </p:sp>
      <p:sp>
        <p:nvSpPr>
          <p:cNvPr id="24" name="标题 1"/>
          <p:cNvSpPr txBox="1"/>
          <p:nvPr/>
        </p:nvSpPr>
        <p:spPr>
          <a:xfrm rot="0" flipH="0" flipV="0">
            <a:off x="6242049" y="5291986"/>
            <a:ext cx="4027570" cy="786091"/>
          </a:xfrm>
          <a:prstGeom prst="rect">
            <a:avLst/>
          </a:prstGeom>
          <a:noFill/>
          <a:ln>
            <a:noFill/>
          </a:ln>
        </p:spPr>
        <p:txBody>
          <a:bodyPr vert="horz" wrap="square" lIns="0" tIns="0" rIns="0" bIns="0" rtlCol="0" anchor="t"/>
          <a:lstStyle/>
          <a:p>
            <a:pPr algn="ctr">
              <a:lnSpc>
                <a:spcPct val="150000"/>
              </a:lnSpc>
            </a:pPr>
            <a:r>
              <a:rPr kumimoji="1" lang="en-US" altLang="zh-CN" sz="1116">
                <a:ln w="12700">
                  <a:noFill/>
                </a:ln>
                <a:solidFill>
                  <a:srgbClr val="262626">
                    <a:alpha val="100000"/>
                  </a:srgbClr>
                </a:solidFill>
                <a:latin typeface="Source Han Sans CN Normal"/>
                <a:ea typeface="Source Han Sans CN Normal"/>
                <a:cs typeface="Source Han Sans CN Normal"/>
              </a:rPr>
              <a:t>形成可复制的政务智能客服标准体系，已有6个地市引进该方案。项目入选国家发改委创新案例库，为"互联网+政务服务"提供实践样板。</a:t>
            </a:r>
            <a:endParaRPr kumimoji="1" lang="zh-CN" altLang="en-US"/>
          </a:p>
        </p:txBody>
      </p:sp>
      <p:sp>
        <p:nvSpPr>
          <p:cNvPr id="25" name="标题 1"/>
          <p:cNvSpPr txBox="1"/>
          <p:nvPr/>
        </p:nvSpPr>
        <p:spPr>
          <a:xfrm rot="0" flipH="0" flipV="0">
            <a:off x="6257078" y="4728131"/>
            <a:ext cx="4022912" cy="535782"/>
          </a:xfrm>
          <a:prstGeom prst="rect">
            <a:avLst/>
          </a:prstGeom>
          <a:noFill/>
          <a:ln>
            <a:noFill/>
          </a:ln>
        </p:spPr>
        <p:txBody>
          <a:bodyPr vert="horz" wrap="square" lIns="0" tIns="0" rIns="0" bIns="0" rtlCol="0" anchor="ctr"/>
          <a:lstStyle/>
          <a:p>
            <a:pPr algn="ctr">
              <a:lnSpc>
                <a:spcPct val="11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数字治理示范</a:t>
            </a:r>
            <a:endParaRPr kumimoji="1" lang="zh-CN" altLang="en-US"/>
          </a:p>
        </p:txBody>
      </p:sp>
      <p:sp>
        <p:nvSpPr>
          <p:cNvPr id="26" name="标题 1"/>
          <p:cNvSpPr txBox="1"/>
          <p:nvPr/>
        </p:nvSpPr>
        <p:spPr>
          <a:xfrm rot="0" flipH="0" flipV="0">
            <a:off x="5559972" y="4598600"/>
            <a:ext cx="202696" cy="276777"/>
          </a:xfrm>
          <a:custGeom>
            <a:avLst/>
            <a:gdLst>
              <a:gd name="T0" fmla="*/ 82 w 82"/>
              <a:gd name="T1" fmla="*/ 56 h 112"/>
              <a:gd name="T2" fmla="*/ 0 w 82"/>
              <a:gd name="T3" fmla="*/ 112 h 112"/>
              <a:gd name="T4" fmla="*/ 0 w 82"/>
              <a:gd name="T5" fmla="*/ 0 h 112"/>
              <a:gd name="T6" fmla="*/ 82 w 82"/>
              <a:gd name="T7" fmla="*/ 56 h 112"/>
            </a:gdLst>
            <a:rect l="0" t="0" r="r" b="b"/>
            <a:pathLst>
              <a:path w="82" h="112">
                <a:moveTo>
                  <a:pt x="82" y="56"/>
                </a:moveTo>
                <a:cubicBezTo>
                  <a:pt x="69" y="89"/>
                  <a:pt x="37" y="112"/>
                  <a:pt x="0" y="112"/>
                </a:cubicBezTo>
                <a:cubicBezTo>
                  <a:pt x="0" y="0"/>
                  <a:pt x="0" y="0"/>
                  <a:pt x="0" y="0"/>
                </a:cubicBezTo>
                <a:cubicBezTo>
                  <a:pt x="37" y="0"/>
                  <a:pt x="69" y="23"/>
                  <a:pt x="82" y="56"/>
                </a:cubicBezTo>
                <a:close/>
              </a:path>
            </a:pathLst>
          </a:custGeom>
          <a:solidFill>
            <a:schemeClr val="accent1">
              <a:lumMod val="7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27" name="标题 1"/>
          <p:cNvSpPr txBox="1"/>
          <p:nvPr/>
        </p:nvSpPr>
        <p:spPr>
          <a:xfrm rot="0" flipH="0" flipV="0">
            <a:off x="4565688" y="4033050"/>
            <a:ext cx="1201771" cy="786090"/>
          </a:xfrm>
          <a:custGeom>
            <a:avLst/>
            <a:gdLst>
              <a:gd name="T0" fmla="*/ 487 w 487"/>
              <a:gd name="T1" fmla="*/ 89 h 318"/>
              <a:gd name="T2" fmla="*/ 487 w 487"/>
              <a:gd name="T3" fmla="*/ 257 h 318"/>
              <a:gd name="T4" fmla="*/ 480 w 487"/>
              <a:gd name="T5" fmla="*/ 290 h 318"/>
              <a:gd name="T6" fmla="*/ 462 w 487"/>
              <a:gd name="T7" fmla="*/ 318 h 318"/>
              <a:gd name="T8" fmla="*/ 462 w 487"/>
              <a:gd name="T9" fmla="*/ 262 h 318"/>
              <a:gd name="T10" fmla="*/ 398 w 487"/>
              <a:gd name="T11" fmla="*/ 234 h 318"/>
              <a:gd name="T12" fmla="*/ 118 w 487"/>
              <a:gd name="T13" fmla="*/ 234 h 318"/>
              <a:gd name="T14" fmla="*/ 117 w 487"/>
              <a:gd name="T15" fmla="*/ 234 h 318"/>
              <a:gd name="T16" fmla="*/ 0 w 487"/>
              <a:gd name="T17" fmla="*/ 117 h 318"/>
              <a:gd name="T18" fmla="*/ 117 w 487"/>
              <a:gd name="T19" fmla="*/ 0 h 318"/>
              <a:gd name="T20" fmla="*/ 117 w 487"/>
              <a:gd name="T21" fmla="*/ 0 h 318"/>
              <a:gd name="T22" fmla="*/ 398 w 487"/>
              <a:gd name="T23" fmla="*/ 0 h 318"/>
              <a:gd name="T24" fmla="*/ 487 w 487"/>
              <a:gd name="T25" fmla="*/ 89 h 318"/>
            </a:gdLst>
            <a:rect l="0" t="0" r="r" b="b"/>
            <a:pathLst>
              <a:path w="487" h="318">
                <a:moveTo>
                  <a:pt x="487" y="89"/>
                </a:moveTo>
                <a:cubicBezTo>
                  <a:pt x="487" y="257"/>
                  <a:pt x="487" y="257"/>
                  <a:pt x="487" y="257"/>
                </a:cubicBezTo>
                <a:cubicBezTo>
                  <a:pt x="487" y="269"/>
                  <a:pt x="484" y="280"/>
                  <a:pt x="480" y="290"/>
                </a:cubicBezTo>
                <a:cubicBezTo>
                  <a:pt x="476" y="301"/>
                  <a:pt x="470" y="310"/>
                  <a:pt x="462" y="318"/>
                </a:cubicBezTo>
                <a:cubicBezTo>
                  <a:pt x="477" y="303"/>
                  <a:pt x="477" y="278"/>
                  <a:pt x="462" y="262"/>
                </a:cubicBezTo>
                <a:cubicBezTo>
                  <a:pt x="446" y="245"/>
                  <a:pt x="423" y="234"/>
                  <a:pt x="398" y="234"/>
                </a:cubicBezTo>
                <a:cubicBezTo>
                  <a:pt x="118" y="234"/>
                  <a:pt x="118" y="234"/>
                  <a:pt x="118" y="234"/>
                </a:cubicBezTo>
                <a:cubicBezTo>
                  <a:pt x="117" y="234"/>
                  <a:pt x="117" y="234"/>
                  <a:pt x="117" y="234"/>
                </a:cubicBezTo>
                <a:cubicBezTo>
                  <a:pt x="53" y="234"/>
                  <a:pt x="0" y="182"/>
                  <a:pt x="0" y="117"/>
                </a:cubicBezTo>
                <a:cubicBezTo>
                  <a:pt x="0" y="52"/>
                  <a:pt x="53" y="0"/>
                  <a:pt x="117" y="0"/>
                </a:cubicBezTo>
                <a:cubicBezTo>
                  <a:pt x="117" y="0"/>
                  <a:pt x="117" y="0"/>
                  <a:pt x="117" y="0"/>
                </a:cubicBezTo>
                <a:cubicBezTo>
                  <a:pt x="398" y="0"/>
                  <a:pt x="398" y="0"/>
                  <a:pt x="398" y="0"/>
                </a:cubicBezTo>
                <a:cubicBezTo>
                  <a:pt x="447" y="0"/>
                  <a:pt x="487" y="39"/>
                  <a:pt x="487" y="89"/>
                </a:cubicBezTo>
                <a:close/>
              </a:path>
            </a:pathLst>
          </a:custGeom>
          <a:solidFill>
            <a:schemeClr val="accent1"/>
          </a:solidFill>
          <a:ln cap="sq">
            <a:noFill/>
            <a:prstDash val="solid"/>
          </a:ln>
          <a:effectLst>
            <a:outerShdw dist="152400" blurRad="190500" dir="8520000" sx="94000" sy="94000" kx="0" ky="0" algn="ctr" rotWithShape="0">
              <a:schemeClr val="accent1">
                <a:alpha val="20000"/>
              </a:schemeClr>
            </a:outerShdw>
          </a:effectLst>
        </p:spPr>
        <p:txBody>
          <a:bodyPr vert="horz" wrap="square" lIns="91440" tIns="45720" rIns="91440" bIns="45720" rtlCol="0" anchor="t"/>
          <a:lstStyle/>
          <a:p>
            <a:pPr algn="l">
              <a:lnSpc>
                <a:spcPct val="100000"/>
              </a:lnSpc>
            </a:pPr>
            <a:endParaRPr kumimoji="1" lang="zh-CN" altLang="en-US"/>
          </a:p>
        </p:txBody>
      </p:sp>
      <p:sp>
        <p:nvSpPr>
          <p:cNvPr id="28" name="标题 1"/>
          <p:cNvSpPr txBox="1"/>
          <p:nvPr/>
        </p:nvSpPr>
        <p:spPr>
          <a:xfrm rot="0" flipH="0" flipV="0">
            <a:off x="4974753" y="4149627"/>
            <a:ext cx="571500" cy="330200"/>
          </a:xfrm>
          <a:prstGeom prst="rect">
            <a:avLst/>
          </a:prstGeom>
          <a:noFill/>
          <a:ln>
            <a:noFill/>
          </a:ln>
        </p:spPr>
        <p:txBody>
          <a:bodyPr vert="horz" wrap="square" lIns="0" tIns="0" rIns="0" bIns="0" rtlCol="0" anchor="t">
            <a:spAutoFit/>
          </a:bodyPr>
          <a:lstStyle/>
          <a:p>
            <a:pPr algn="ctr">
              <a:lnSpc>
                <a:spcPct val="110000"/>
              </a:lnSpc>
            </a:pPr>
            <a:r>
              <a:rPr kumimoji="1" lang="en-US" altLang="zh-CN" sz="2400">
                <a:ln w="12700">
                  <a:noFill/>
                </a:ln>
                <a:solidFill>
                  <a:srgbClr val="FFFFFF">
                    <a:alpha val="100000"/>
                  </a:srgbClr>
                </a:solidFill>
                <a:latin typeface="OPPOSans B"/>
                <a:ea typeface="OPPOSans B"/>
                <a:cs typeface="OPPOSans B"/>
              </a:rPr>
              <a:t>03</a:t>
            </a:r>
            <a:endParaRPr kumimoji="1" lang="zh-CN" altLang="en-US"/>
          </a:p>
        </p:txBody>
      </p:sp>
      <p:sp>
        <p:nvSpPr>
          <p:cNvPr id="29" name="标题 1"/>
          <p:cNvSpPr txBox="1"/>
          <p:nvPr/>
        </p:nvSpPr>
        <p:spPr>
          <a:xfrm rot="0" flipH="0" flipV="0">
            <a:off x="10461752" y="1991004"/>
            <a:ext cx="202696" cy="276777"/>
          </a:xfrm>
          <a:custGeom>
            <a:avLst/>
            <a:gdLst>
              <a:gd name="T0" fmla="*/ 82 w 82"/>
              <a:gd name="T1" fmla="*/ 56 h 112"/>
              <a:gd name="T2" fmla="*/ 0 w 82"/>
              <a:gd name="T3" fmla="*/ 112 h 112"/>
              <a:gd name="T4" fmla="*/ 0 w 82"/>
              <a:gd name="T5" fmla="*/ 0 h 112"/>
              <a:gd name="T6" fmla="*/ 82 w 82"/>
              <a:gd name="T7" fmla="*/ 56 h 112"/>
            </a:gdLst>
            <a:rect l="0" t="0" r="r" b="b"/>
            <a:pathLst>
              <a:path w="82" h="112">
                <a:moveTo>
                  <a:pt x="82" y="56"/>
                </a:moveTo>
                <a:cubicBezTo>
                  <a:pt x="69" y="89"/>
                  <a:pt x="37" y="112"/>
                  <a:pt x="0" y="112"/>
                </a:cubicBezTo>
                <a:cubicBezTo>
                  <a:pt x="0" y="0"/>
                  <a:pt x="0" y="0"/>
                  <a:pt x="0" y="0"/>
                </a:cubicBezTo>
                <a:cubicBezTo>
                  <a:pt x="37" y="0"/>
                  <a:pt x="69" y="23"/>
                  <a:pt x="82" y="56"/>
                </a:cubicBezTo>
                <a:close/>
              </a:path>
            </a:pathLst>
          </a:custGeom>
          <a:solidFill>
            <a:schemeClr val="accent1">
              <a:lumMod val="7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30" name="标题 1"/>
          <p:cNvSpPr txBox="1"/>
          <p:nvPr/>
        </p:nvSpPr>
        <p:spPr>
          <a:xfrm rot="0" flipH="0" flipV="0">
            <a:off x="9467468" y="1425454"/>
            <a:ext cx="1201771" cy="786090"/>
          </a:xfrm>
          <a:custGeom>
            <a:avLst/>
            <a:gdLst>
              <a:gd name="T0" fmla="*/ 487 w 487"/>
              <a:gd name="T1" fmla="*/ 89 h 318"/>
              <a:gd name="T2" fmla="*/ 487 w 487"/>
              <a:gd name="T3" fmla="*/ 257 h 318"/>
              <a:gd name="T4" fmla="*/ 480 w 487"/>
              <a:gd name="T5" fmla="*/ 290 h 318"/>
              <a:gd name="T6" fmla="*/ 462 w 487"/>
              <a:gd name="T7" fmla="*/ 318 h 318"/>
              <a:gd name="T8" fmla="*/ 462 w 487"/>
              <a:gd name="T9" fmla="*/ 262 h 318"/>
              <a:gd name="T10" fmla="*/ 398 w 487"/>
              <a:gd name="T11" fmla="*/ 234 h 318"/>
              <a:gd name="T12" fmla="*/ 118 w 487"/>
              <a:gd name="T13" fmla="*/ 234 h 318"/>
              <a:gd name="T14" fmla="*/ 117 w 487"/>
              <a:gd name="T15" fmla="*/ 234 h 318"/>
              <a:gd name="T16" fmla="*/ 0 w 487"/>
              <a:gd name="T17" fmla="*/ 117 h 318"/>
              <a:gd name="T18" fmla="*/ 117 w 487"/>
              <a:gd name="T19" fmla="*/ 0 h 318"/>
              <a:gd name="T20" fmla="*/ 117 w 487"/>
              <a:gd name="T21" fmla="*/ 0 h 318"/>
              <a:gd name="T22" fmla="*/ 398 w 487"/>
              <a:gd name="T23" fmla="*/ 0 h 318"/>
              <a:gd name="T24" fmla="*/ 487 w 487"/>
              <a:gd name="T25" fmla="*/ 89 h 318"/>
            </a:gdLst>
            <a:rect l="0" t="0" r="r" b="b"/>
            <a:pathLst>
              <a:path w="487" h="318">
                <a:moveTo>
                  <a:pt x="487" y="89"/>
                </a:moveTo>
                <a:cubicBezTo>
                  <a:pt x="487" y="257"/>
                  <a:pt x="487" y="257"/>
                  <a:pt x="487" y="257"/>
                </a:cubicBezTo>
                <a:cubicBezTo>
                  <a:pt x="487" y="269"/>
                  <a:pt x="484" y="280"/>
                  <a:pt x="480" y="290"/>
                </a:cubicBezTo>
                <a:cubicBezTo>
                  <a:pt x="476" y="301"/>
                  <a:pt x="470" y="310"/>
                  <a:pt x="462" y="318"/>
                </a:cubicBezTo>
                <a:cubicBezTo>
                  <a:pt x="477" y="303"/>
                  <a:pt x="477" y="278"/>
                  <a:pt x="462" y="262"/>
                </a:cubicBezTo>
                <a:cubicBezTo>
                  <a:pt x="446" y="245"/>
                  <a:pt x="423" y="234"/>
                  <a:pt x="398" y="234"/>
                </a:cubicBezTo>
                <a:cubicBezTo>
                  <a:pt x="118" y="234"/>
                  <a:pt x="118" y="234"/>
                  <a:pt x="118" y="234"/>
                </a:cubicBezTo>
                <a:cubicBezTo>
                  <a:pt x="117" y="234"/>
                  <a:pt x="117" y="234"/>
                  <a:pt x="117" y="234"/>
                </a:cubicBezTo>
                <a:cubicBezTo>
                  <a:pt x="53" y="234"/>
                  <a:pt x="0" y="182"/>
                  <a:pt x="0" y="117"/>
                </a:cubicBezTo>
                <a:cubicBezTo>
                  <a:pt x="0" y="52"/>
                  <a:pt x="53" y="0"/>
                  <a:pt x="117" y="0"/>
                </a:cubicBezTo>
                <a:cubicBezTo>
                  <a:pt x="117" y="0"/>
                  <a:pt x="117" y="0"/>
                  <a:pt x="117" y="0"/>
                </a:cubicBezTo>
                <a:cubicBezTo>
                  <a:pt x="398" y="0"/>
                  <a:pt x="398" y="0"/>
                  <a:pt x="398" y="0"/>
                </a:cubicBezTo>
                <a:cubicBezTo>
                  <a:pt x="447" y="0"/>
                  <a:pt x="487" y="39"/>
                  <a:pt x="487" y="89"/>
                </a:cubicBezTo>
                <a:close/>
              </a:path>
            </a:pathLst>
          </a:custGeom>
          <a:solidFill>
            <a:schemeClr val="accent1"/>
          </a:solidFill>
          <a:ln cap="sq">
            <a:noFill/>
            <a:prstDash val="solid"/>
          </a:ln>
          <a:effectLst>
            <a:outerShdw dist="152400" blurRad="190500" dir="8520000" sx="94000" sy="94000" kx="0" ky="0" algn="ctr" rotWithShape="0">
              <a:schemeClr val="accent1">
                <a:alpha val="20000"/>
              </a:schemeClr>
            </a:outerShdw>
          </a:effectLst>
        </p:spPr>
        <p:txBody>
          <a:bodyPr vert="horz" wrap="square" lIns="91440" tIns="45720" rIns="91440" bIns="45720" rtlCol="0" anchor="t"/>
          <a:lstStyle/>
          <a:p>
            <a:pPr algn="l">
              <a:lnSpc>
                <a:spcPct val="100000"/>
              </a:lnSpc>
            </a:pPr>
            <a:endParaRPr kumimoji="1" lang="zh-CN" altLang="en-US"/>
          </a:p>
        </p:txBody>
      </p:sp>
      <p:sp>
        <p:nvSpPr>
          <p:cNvPr id="31" name="标题 1"/>
          <p:cNvSpPr txBox="1"/>
          <p:nvPr/>
        </p:nvSpPr>
        <p:spPr>
          <a:xfrm rot="0" flipH="0" flipV="0">
            <a:off x="9876533" y="1542031"/>
            <a:ext cx="571500" cy="330200"/>
          </a:xfrm>
          <a:prstGeom prst="rect">
            <a:avLst/>
          </a:prstGeom>
          <a:noFill/>
          <a:ln>
            <a:noFill/>
          </a:ln>
        </p:spPr>
        <p:txBody>
          <a:bodyPr vert="horz" wrap="square" lIns="0" tIns="0" rIns="0" bIns="0" rtlCol="0" anchor="t">
            <a:spAutoFit/>
          </a:bodyPr>
          <a:lstStyle/>
          <a:p>
            <a:pPr algn="ctr">
              <a:lnSpc>
                <a:spcPct val="110000"/>
              </a:lnSpc>
            </a:pPr>
            <a:r>
              <a:rPr kumimoji="1" lang="en-US" altLang="zh-CN" sz="2400">
                <a:ln w="12700">
                  <a:noFill/>
                </a:ln>
                <a:solidFill>
                  <a:srgbClr val="FFFFFF">
                    <a:alpha val="100000"/>
                  </a:srgbClr>
                </a:solidFill>
                <a:latin typeface="OPPOSans B"/>
                <a:ea typeface="OPPOSans B"/>
                <a:cs typeface="OPPOSans B"/>
              </a:rPr>
              <a:t>02</a:t>
            </a:r>
            <a:endParaRPr kumimoji="1" lang="zh-CN" altLang="en-US"/>
          </a:p>
        </p:txBody>
      </p:sp>
      <p:sp>
        <p:nvSpPr>
          <p:cNvPr id="32" name="标题 1"/>
          <p:cNvSpPr txBox="1"/>
          <p:nvPr/>
        </p:nvSpPr>
        <p:spPr>
          <a:xfrm rot="0" flipH="0" flipV="0">
            <a:off x="10461752" y="4598600"/>
            <a:ext cx="202696" cy="276777"/>
          </a:xfrm>
          <a:custGeom>
            <a:avLst/>
            <a:gdLst>
              <a:gd name="T0" fmla="*/ 82 w 82"/>
              <a:gd name="T1" fmla="*/ 56 h 112"/>
              <a:gd name="T2" fmla="*/ 0 w 82"/>
              <a:gd name="T3" fmla="*/ 112 h 112"/>
              <a:gd name="T4" fmla="*/ 0 w 82"/>
              <a:gd name="T5" fmla="*/ 0 h 112"/>
              <a:gd name="T6" fmla="*/ 82 w 82"/>
              <a:gd name="T7" fmla="*/ 56 h 112"/>
            </a:gdLst>
            <a:rect l="0" t="0" r="r" b="b"/>
            <a:pathLst>
              <a:path w="82" h="112">
                <a:moveTo>
                  <a:pt x="82" y="56"/>
                </a:moveTo>
                <a:cubicBezTo>
                  <a:pt x="69" y="89"/>
                  <a:pt x="37" y="112"/>
                  <a:pt x="0" y="112"/>
                </a:cubicBezTo>
                <a:cubicBezTo>
                  <a:pt x="0" y="0"/>
                  <a:pt x="0" y="0"/>
                  <a:pt x="0" y="0"/>
                </a:cubicBezTo>
                <a:cubicBezTo>
                  <a:pt x="37" y="0"/>
                  <a:pt x="69" y="23"/>
                  <a:pt x="82" y="56"/>
                </a:cubicBezTo>
                <a:close/>
              </a:path>
            </a:pathLst>
          </a:custGeom>
          <a:solidFill>
            <a:schemeClr val="accent1">
              <a:lumMod val="7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33" name="标题 1"/>
          <p:cNvSpPr txBox="1"/>
          <p:nvPr/>
        </p:nvSpPr>
        <p:spPr>
          <a:xfrm rot="0" flipH="0" flipV="0">
            <a:off x="9467468" y="4033050"/>
            <a:ext cx="1201771" cy="786090"/>
          </a:xfrm>
          <a:custGeom>
            <a:avLst/>
            <a:gdLst>
              <a:gd name="T0" fmla="*/ 487 w 487"/>
              <a:gd name="T1" fmla="*/ 89 h 318"/>
              <a:gd name="T2" fmla="*/ 487 w 487"/>
              <a:gd name="T3" fmla="*/ 257 h 318"/>
              <a:gd name="T4" fmla="*/ 480 w 487"/>
              <a:gd name="T5" fmla="*/ 290 h 318"/>
              <a:gd name="T6" fmla="*/ 462 w 487"/>
              <a:gd name="T7" fmla="*/ 318 h 318"/>
              <a:gd name="T8" fmla="*/ 462 w 487"/>
              <a:gd name="T9" fmla="*/ 262 h 318"/>
              <a:gd name="T10" fmla="*/ 398 w 487"/>
              <a:gd name="T11" fmla="*/ 234 h 318"/>
              <a:gd name="T12" fmla="*/ 118 w 487"/>
              <a:gd name="T13" fmla="*/ 234 h 318"/>
              <a:gd name="T14" fmla="*/ 117 w 487"/>
              <a:gd name="T15" fmla="*/ 234 h 318"/>
              <a:gd name="T16" fmla="*/ 0 w 487"/>
              <a:gd name="T17" fmla="*/ 117 h 318"/>
              <a:gd name="T18" fmla="*/ 117 w 487"/>
              <a:gd name="T19" fmla="*/ 0 h 318"/>
              <a:gd name="T20" fmla="*/ 117 w 487"/>
              <a:gd name="T21" fmla="*/ 0 h 318"/>
              <a:gd name="T22" fmla="*/ 398 w 487"/>
              <a:gd name="T23" fmla="*/ 0 h 318"/>
              <a:gd name="T24" fmla="*/ 487 w 487"/>
              <a:gd name="T25" fmla="*/ 89 h 318"/>
            </a:gdLst>
            <a:rect l="0" t="0" r="r" b="b"/>
            <a:pathLst>
              <a:path w="487" h="318">
                <a:moveTo>
                  <a:pt x="487" y="89"/>
                </a:moveTo>
                <a:cubicBezTo>
                  <a:pt x="487" y="257"/>
                  <a:pt x="487" y="257"/>
                  <a:pt x="487" y="257"/>
                </a:cubicBezTo>
                <a:cubicBezTo>
                  <a:pt x="487" y="269"/>
                  <a:pt x="484" y="280"/>
                  <a:pt x="480" y="290"/>
                </a:cubicBezTo>
                <a:cubicBezTo>
                  <a:pt x="476" y="301"/>
                  <a:pt x="470" y="310"/>
                  <a:pt x="462" y="318"/>
                </a:cubicBezTo>
                <a:cubicBezTo>
                  <a:pt x="477" y="303"/>
                  <a:pt x="477" y="278"/>
                  <a:pt x="462" y="262"/>
                </a:cubicBezTo>
                <a:cubicBezTo>
                  <a:pt x="446" y="245"/>
                  <a:pt x="423" y="234"/>
                  <a:pt x="398" y="234"/>
                </a:cubicBezTo>
                <a:cubicBezTo>
                  <a:pt x="118" y="234"/>
                  <a:pt x="118" y="234"/>
                  <a:pt x="118" y="234"/>
                </a:cubicBezTo>
                <a:cubicBezTo>
                  <a:pt x="117" y="234"/>
                  <a:pt x="117" y="234"/>
                  <a:pt x="117" y="234"/>
                </a:cubicBezTo>
                <a:cubicBezTo>
                  <a:pt x="53" y="234"/>
                  <a:pt x="0" y="182"/>
                  <a:pt x="0" y="117"/>
                </a:cubicBezTo>
                <a:cubicBezTo>
                  <a:pt x="0" y="52"/>
                  <a:pt x="53" y="0"/>
                  <a:pt x="117" y="0"/>
                </a:cubicBezTo>
                <a:cubicBezTo>
                  <a:pt x="117" y="0"/>
                  <a:pt x="117" y="0"/>
                  <a:pt x="117" y="0"/>
                </a:cubicBezTo>
                <a:cubicBezTo>
                  <a:pt x="398" y="0"/>
                  <a:pt x="398" y="0"/>
                  <a:pt x="398" y="0"/>
                </a:cubicBezTo>
                <a:cubicBezTo>
                  <a:pt x="447" y="0"/>
                  <a:pt x="487" y="39"/>
                  <a:pt x="487" y="89"/>
                </a:cubicBezTo>
                <a:close/>
              </a:path>
            </a:pathLst>
          </a:custGeom>
          <a:solidFill>
            <a:schemeClr val="accent1"/>
          </a:solidFill>
          <a:ln cap="sq">
            <a:noFill/>
            <a:prstDash val="solid"/>
          </a:ln>
          <a:effectLst>
            <a:outerShdw dist="152400" blurRad="190500" dir="8520000" sx="94000" sy="94000" kx="0" ky="0" algn="ctr" rotWithShape="0">
              <a:schemeClr val="accent1">
                <a:alpha val="20000"/>
              </a:schemeClr>
            </a:outerShdw>
          </a:effectLst>
        </p:spPr>
        <p:txBody>
          <a:bodyPr vert="horz" wrap="square" lIns="91440" tIns="45720" rIns="91440" bIns="45720" rtlCol="0" anchor="t"/>
          <a:lstStyle/>
          <a:p>
            <a:pPr algn="l">
              <a:lnSpc>
                <a:spcPct val="100000"/>
              </a:lnSpc>
            </a:pPr>
            <a:endParaRPr kumimoji="1" lang="zh-CN" altLang="en-US"/>
          </a:p>
        </p:txBody>
      </p:sp>
      <p:sp>
        <p:nvSpPr>
          <p:cNvPr id="34" name="标题 1"/>
          <p:cNvSpPr txBox="1"/>
          <p:nvPr/>
        </p:nvSpPr>
        <p:spPr>
          <a:xfrm rot="0" flipH="0" flipV="0">
            <a:off x="9876533" y="4149627"/>
            <a:ext cx="571500" cy="330200"/>
          </a:xfrm>
          <a:prstGeom prst="rect">
            <a:avLst/>
          </a:prstGeom>
          <a:noFill/>
          <a:ln>
            <a:noFill/>
          </a:ln>
        </p:spPr>
        <p:txBody>
          <a:bodyPr vert="horz" wrap="square" lIns="0" tIns="0" rIns="0" bIns="0" rtlCol="0" anchor="t">
            <a:spAutoFit/>
          </a:bodyPr>
          <a:lstStyle/>
          <a:p>
            <a:pPr algn="ctr">
              <a:lnSpc>
                <a:spcPct val="110000"/>
              </a:lnSpc>
            </a:pPr>
            <a:r>
              <a:rPr kumimoji="1" lang="en-US" altLang="zh-CN" sz="2400">
                <a:ln w="12700">
                  <a:noFill/>
                </a:ln>
                <a:solidFill>
                  <a:srgbClr val="FFFFFF">
                    <a:alpha val="100000"/>
                  </a:srgbClr>
                </a:solidFill>
                <a:latin typeface="OPPOSans B"/>
                <a:ea typeface="OPPOSans B"/>
                <a:cs typeface="OPPOSans B"/>
              </a:rPr>
              <a:t>04</a:t>
            </a:r>
            <a:endParaRPr kumimoji="1" lang="zh-CN" altLang="en-US"/>
          </a:p>
        </p:txBody>
      </p:sp>
      <p:sp>
        <p:nvSpPr>
          <p:cNvPr id="35" name="标题 1"/>
          <p:cNvSpPr txBox="1"/>
          <p:nvPr/>
        </p:nvSpPr>
        <p:spPr>
          <a:xfrm rot="0" flipH="0" flipV="0">
            <a:off x="2962119" y="3942958"/>
            <a:ext cx="791352" cy="791352"/>
          </a:xfrm>
          <a:prstGeom prst="ellipse">
            <a:avLst/>
          </a:prstGeom>
          <a:solidFill>
            <a:schemeClr val="accent1">
              <a:alpha val="10000"/>
            </a:schemeClr>
          </a:solidFill>
          <a:ln cap="sq">
            <a:noFill/>
            <a:prstDash val="solid"/>
            <a:miter/>
          </a:ln>
          <a:effectLst/>
        </p:spPr>
        <p:txBody>
          <a:bodyPr vert="horz" wrap="square" lIns="0" tIns="0" rIns="0" bIns="0" rtlCol="0" anchor="ctr"/>
          <a:lstStyle/>
          <a:p>
            <a:pPr algn="ctr">
              <a:lnSpc>
                <a:spcPct val="100000"/>
              </a:lnSpc>
            </a:pPr>
            <a:endParaRPr kumimoji="1" lang="zh-CN" altLang="en-US"/>
          </a:p>
        </p:txBody>
      </p:sp>
      <p:sp>
        <p:nvSpPr>
          <p:cNvPr id="36" name="标题 1"/>
          <p:cNvSpPr txBox="1"/>
          <p:nvPr/>
        </p:nvSpPr>
        <p:spPr>
          <a:xfrm rot="0" flipH="0" flipV="0">
            <a:off x="3035296" y="4016136"/>
            <a:ext cx="644998" cy="644996"/>
          </a:xfrm>
          <a:prstGeom prst="ellipse">
            <a:avLst/>
          </a:prstGeom>
          <a:gradFill>
            <a:gsLst>
              <a:gs pos="1000">
                <a:schemeClr val="accent1">
                  <a:alpha val="100000"/>
                </a:schemeClr>
              </a:gs>
              <a:gs pos="100000">
                <a:schemeClr val="accent1">
                  <a:lumMod val="40000"/>
                  <a:lumOff val="60000"/>
                  <a:alpha val="100000"/>
                </a:schemeClr>
              </a:gs>
            </a:gsLst>
            <a:lin ang="2700000" scaled="0"/>
          </a:gradFill>
          <a:ln cap="sq">
            <a:noFill/>
            <a:prstDash val="solid"/>
            <a:miter/>
          </a:ln>
          <a:effectLst>
            <a:outerShdw dist="127000" blurRad="254000" dir="5400000" sx="90000" sy="90000" kx="0" ky="0" algn="t" rotWithShape="0">
              <a:schemeClr val="accent1">
                <a:lumMod val="75000"/>
                <a:alpha val="25000"/>
              </a:schemeClr>
            </a:outerShdw>
          </a:effectLst>
        </p:spPr>
        <p:txBody>
          <a:bodyPr vert="horz" wrap="square" lIns="0" tIns="0" rIns="0" bIns="0" rtlCol="0" anchor="ctr"/>
          <a:lstStyle/>
          <a:p>
            <a:pPr algn="ctr">
              <a:lnSpc>
                <a:spcPct val="110000"/>
              </a:lnSpc>
            </a:pPr>
            <a:endParaRPr kumimoji="1" lang="zh-CN" altLang="en-US"/>
          </a:p>
        </p:txBody>
      </p:sp>
      <p:sp>
        <p:nvSpPr>
          <p:cNvPr id="37" name="标题 1"/>
          <p:cNvSpPr txBox="1"/>
          <p:nvPr/>
        </p:nvSpPr>
        <p:spPr>
          <a:xfrm rot="0" flipH="0" flipV="0">
            <a:off x="8112308" y="1578428"/>
            <a:ext cx="303022" cy="285605"/>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38" name="标题 1"/>
          <p:cNvSpPr txBox="1"/>
          <p:nvPr/>
        </p:nvSpPr>
        <p:spPr>
          <a:xfrm rot="0" flipH="1" flipV="1">
            <a:off x="3198418" y="4184399"/>
            <a:ext cx="318754" cy="308470"/>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2967" cap="flat">
            <a:noFill/>
            <a:miter/>
          </a:ln>
        </p:spPr>
        <p:txBody>
          <a:bodyPr vert="horz" wrap="square" lIns="91440" tIns="45720" rIns="91440" bIns="45720" rtlCol="0" anchor="ctr"/>
          <a:lstStyle/>
          <a:p>
            <a:pPr algn="l">
              <a:lnSpc>
                <a:spcPct val="110000"/>
              </a:lnSpc>
            </a:pPr>
            <a:endParaRPr kumimoji="1" lang="zh-CN" altLang="en-US"/>
          </a:p>
        </p:txBody>
      </p:sp>
      <p:sp>
        <p:nvSpPr>
          <p:cNvPr id="39" name="标题 1"/>
          <p:cNvSpPr txBox="1"/>
          <p:nvPr/>
        </p:nvSpPr>
        <p:spPr>
          <a:xfrm rot="0" flipH="0" flipV="0">
            <a:off x="8124271" y="4157039"/>
            <a:ext cx="279097" cy="290215"/>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bg1"/>
          </a:solidFill>
          <a:ln w="2967" cap="flat">
            <a:noFill/>
            <a:miter/>
          </a:ln>
        </p:spPr>
        <p:txBody>
          <a:bodyPr vert="horz" wrap="square" lIns="91440" tIns="45720" rIns="91440" bIns="45720" rtlCol="0" anchor="ctr"/>
          <a:lstStyle/>
          <a:p>
            <a:pPr algn="l">
              <a:lnSpc>
                <a:spcPct val="110000"/>
              </a:lnSpc>
            </a:pPr>
            <a:endParaRPr kumimoji="1" lang="zh-CN" altLang="en-US"/>
          </a:p>
        </p:txBody>
      </p:sp>
      <p:sp>
        <p:nvSpPr>
          <p:cNvPr id="40"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1"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3"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6"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社会价值创造</a:t>
            </a:r>
            <a:endParaRPr kumimoji="1" lang="zh-CN" altLang="en-US"/>
          </a:p>
        </p:txBody>
      </p:sp>
      <p:sp>
        <p:nvSpPr>
          <p:cNvPr id="47"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1" flipV="0">
            <a:off x="-2607"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1" flipV="0">
            <a:off x="-2607" y="5514047"/>
            <a:ext cx="12192000" cy="1343953"/>
          </a:xfrm>
          <a:prstGeom prst="rect">
            <a:avLst/>
          </a:prstGeom>
          <a:gradFill>
            <a:gsLst>
              <a:gs pos="0">
                <a:schemeClr val="accent1">
                  <a:lumMod val="60000"/>
                  <a:lumOff val="40000"/>
                </a:schemeClr>
              </a:gs>
              <a:gs pos="50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1" flipV="0">
            <a:off x="365693" y="422119"/>
            <a:ext cx="11475420" cy="4985110"/>
          </a:xfrm>
          <a:prstGeom prst="rect">
            <a:avLst/>
          </a:prstGeom>
          <a:solidFill>
            <a:schemeClr val="bg1"/>
          </a:solidFill>
          <a:ln w="12700" cap="sq">
            <a:noFill/>
            <a:miter/>
          </a:ln>
          <a:effectLst>
            <a:outerShdw dist="38100" blurRad="127000" dir="2700000" sx="100000" sy="100000" kx="0" ky="0" algn="tl" rotWithShape="0">
              <a:schemeClr val="accent1">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6200000" flipH="0" flipV="0">
            <a:off x="-90991" y="1474632"/>
            <a:ext cx="2304424" cy="49397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6200000" flipH="0" flipV="0">
            <a:off x="758444" y="1537077"/>
            <a:ext cx="1342596" cy="287795"/>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5400000" flipH="1" flipV="0">
            <a:off x="4566012" y="2455294"/>
            <a:ext cx="3555826" cy="762216"/>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5400000" flipH="1" flipV="0">
            <a:off x="4739439" y="2551650"/>
            <a:ext cx="2071683" cy="44408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1" flipV="0">
            <a:off x="988566" y="1450771"/>
            <a:ext cx="4466198" cy="4466198"/>
          </a:xfrm>
          <a:prstGeom prst="ellipse">
            <a:avLst/>
          </a:prstGeom>
          <a:gradFill>
            <a:gsLst>
              <a:gs pos="0">
                <a:schemeClr val="accent1">
                  <a:lumMod val="60000"/>
                  <a:lumOff val="40000"/>
                </a:schemeClr>
              </a:gs>
              <a:gs pos="61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1" flipV="0">
            <a:off x="0" y="0"/>
            <a:ext cx="12192000" cy="173344"/>
          </a:xfrm>
          <a:prstGeom prst="rect">
            <a:avLst/>
          </a:prstGeom>
          <a:gradFill>
            <a:gsLst>
              <a:gs pos="44000">
                <a:schemeClr val="accent1"/>
              </a:gs>
              <a:gs pos="100000">
                <a:schemeClr val="accent1">
                  <a:lumMod val="60000"/>
                  <a:lumOff val="40000"/>
                </a:schemeClr>
              </a:gs>
            </a:gsLst>
            <a:lin ang="2700000" scaled="0"/>
          </a:gradFill>
          <a:ln w="9525" cap="flat">
            <a:noFill/>
            <a:miter/>
          </a:ln>
          <a:effectLst/>
        </p:spPr>
        <p:txBody>
          <a:bodyPr vert="horz" wrap="square" lIns="0" tIns="0" rIns="0" bIns="0" rtlCol="0" anchor="ctr"/>
          <a:lstStyle/>
          <a:p>
            <a:pPr algn="ctr">
              <a:lnSpc>
                <a:spcPct val="110000"/>
              </a:lnSpc>
            </a:pPr>
            <a:endParaRPr kumimoji="1" lang="zh-CN" altLang="en-US"/>
          </a:p>
        </p:txBody>
      </p:sp>
      <p:pic>
        <p:nvPicPr>
          <p:cNvPr id="11" name=""/>
          <p:cNvPicPr>
            <a:picLocks noChangeAspect="1"/>
          </p:cNvPicPr>
          <p:nvPr/>
        </p:nvPicPr>
        <p:blipFill>
          <a:blip r:embed="rId3">
            <a:alphaModFix amt="100000"/>
          </a:blip>
          <a:srcRect l="0" t="0" r="0" b="0"/>
          <a:stretch>
            <a:fillRect/>
          </a:stretch>
        </p:blipFill>
        <p:spPr>
          <a:xfrm rot="0" flipH="1" flipV="0">
            <a:off x="561507" y="824917"/>
            <a:ext cx="5137467" cy="5347564"/>
          </a:xfrm>
          <a:prstGeom prst="rect">
            <a:avLst/>
          </a:prstGeom>
          <a:noFill/>
          <a:ln>
            <a:noFill/>
          </a:ln>
        </p:spPr>
      </p:pic>
      <p:sp>
        <p:nvSpPr>
          <p:cNvPr id="12" name="标题 1"/>
          <p:cNvSpPr txBox="1"/>
          <p:nvPr/>
        </p:nvSpPr>
        <p:spPr>
          <a:xfrm rot="0" flipH="0" flipV="0">
            <a:off x="5772820" y="3047407"/>
            <a:ext cx="5767521" cy="1909603"/>
          </a:xfrm>
          <a:prstGeom prst="rect">
            <a:avLst/>
          </a:prstGeom>
          <a:noFill/>
          <a:ln>
            <a:noFill/>
          </a:ln>
        </p:spPr>
        <p:txBody>
          <a:bodyPr vert="horz" wrap="square" lIns="91440" tIns="45720" rIns="91440" bIns="45720" rtlCol="0" anchor="t"/>
          <a:lstStyle/>
          <a:p>
            <a:pPr algn="r">
              <a:lnSpc>
                <a:spcPct val="130000"/>
              </a:lnSpc>
            </a:pPr>
            <a:r>
              <a:rPr kumimoji="1" lang="en-US" altLang="zh-CN" sz="4000">
                <a:ln w="12700">
                  <a:noFill/>
                </a:ln>
                <a:solidFill>
                  <a:srgbClr val="262626">
                    <a:alpha val="100000"/>
                  </a:srgbClr>
                </a:solidFill>
                <a:latin typeface="Source Han Sans CN Heavy Bold"/>
                <a:ea typeface="Source Han Sans CN Heavy Bold"/>
                <a:cs typeface="Source Han Sans CN Heavy Bold"/>
              </a:rPr>
              <a:t>未来发展规划</a:t>
            </a:r>
            <a:endParaRPr kumimoji="1" lang="zh-CN" altLang="en-US"/>
          </a:p>
        </p:txBody>
      </p:sp>
      <p:sp>
        <p:nvSpPr>
          <p:cNvPr id="13" name="标题 1"/>
          <p:cNvSpPr txBox="1"/>
          <p:nvPr/>
        </p:nvSpPr>
        <p:spPr>
          <a:xfrm rot="0" flipH="0" flipV="0">
            <a:off x="7446347" y="2128777"/>
            <a:ext cx="3154429" cy="923330"/>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Part.</a:t>
            </a:r>
            <a:endParaRPr kumimoji="1" lang="zh-CN" altLang="en-US"/>
          </a:p>
        </p:txBody>
      </p:sp>
      <p:sp>
        <p:nvSpPr>
          <p:cNvPr id="14" name="标题 1"/>
          <p:cNvSpPr txBox="1"/>
          <p:nvPr/>
        </p:nvSpPr>
        <p:spPr>
          <a:xfrm rot="0" flipH="0" flipV="0">
            <a:off x="9714117" y="786063"/>
            <a:ext cx="1870431" cy="2266044"/>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06</a:t>
            </a:r>
            <a:endParaRPr kumimoji="1" lang="zh-CN" altLang="en-US"/>
          </a:p>
        </p:txBody>
      </p:sp>
      <p:sp>
        <p:nvSpPr>
          <p:cNvPr id="15" name="标题 1"/>
          <p:cNvSpPr txBox="1"/>
          <p:nvPr/>
        </p:nvSpPr>
        <p:spPr>
          <a:xfrm rot="0" flipH="1" flipV="0">
            <a:off x="4944674"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1" flipV="0">
            <a:off x="4361928"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1" flipV="0">
            <a:off x="3779182"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1" flipV="0">
            <a:off x="3196436"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1" flipV="0">
            <a:off x="2613690"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1" flipV="0">
            <a:off x="203094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1" flipV="0">
            <a:off x="144819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0">
            <a:off x="86545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1" flipV="0">
            <a:off x="28270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1018938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1" flipV="0">
            <a:off x="960664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1" flipV="0">
            <a:off x="902389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0" flipH="1" flipV="0">
            <a:off x="8441150"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1" flipV="0">
            <a:off x="7858404"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1" flipV="0">
            <a:off x="7275658"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1" flipV="0">
            <a:off x="6692912"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0">
            <a:off x="611016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1" flipV="0">
            <a:off x="5527420"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1" flipV="0">
            <a:off x="1135487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1" flipV="0">
            <a:off x="1077213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1" flipV="1">
            <a:off x="7074262" y="1120225"/>
            <a:ext cx="2031005" cy="202502"/>
          </a:xfrm>
          <a:prstGeom prst="roundRect">
            <a:avLst>
              <a:gd name="adj" fmla="val 50000"/>
            </a:avLst>
          </a:prstGeom>
          <a:gradFill>
            <a:gsLst>
              <a:gs pos="0">
                <a:schemeClr val="accent1"/>
              </a:gs>
              <a:gs pos="90000">
                <a:schemeClr val="accent1">
                  <a:alpha val="0"/>
                </a:schemeClr>
              </a:gs>
            </a:gsLst>
            <a:path path="circle">
              <a:fillToRect b="100000" r="100000"/>
            </a:path>
            <a:tileRect t="-100000" l="-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rot="0" flipH="1" flipV="0">
            <a:off x="9266085" y="983166"/>
            <a:ext cx="2194872" cy="483809"/>
          </a:xfrm>
          <a:prstGeom prst="roundRect">
            <a:avLst>
              <a:gd name="adj" fmla="val 50000"/>
            </a:avLst>
          </a:prstGeom>
          <a:gradFill>
            <a:gsLst>
              <a:gs pos="0">
                <a:schemeClr val="accent1">
                  <a:lumMod val="60000"/>
                  <a:lumOff val="40000"/>
                </a:schemeClr>
              </a:gs>
              <a:gs pos="82000">
                <a:schemeClr val="accent1"/>
              </a:gs>
            </a:gsLst>
            <a:lin ang="2700000" scaled="0"/>
          </a:gra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9509944" y="1120226"/>
            <a:ext cx="1688596" cy="20968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73101" y="1833055"/>
            <a:ext cx="10845800" cy="4347447"/>
          </a:xfrm>
          <a:prstGeom prst="rect">
            <a:avLst/>
          </a:prstGeom>
          <a:solidFill>
            <a:schemeClr val="bg1"/>
          </a:solidFill>
          <a:ln w="25400" cap="sq">
            <a:solidFill>
              <a:schemeClr val="bg1">
                <a:lumMod val="95000"/>
              </a:schemeClr>
            </a:solid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rot="0" flipH="0" flipV="0">
            <a:off x="1003107" y="2274944"/>
            <a:ext cx="3041717" cy="358867"/>
          </a:xfrm>
          <a:prstGeom prst="roundRect">
            <a:avLst>
              <a:gd name="adj" fmla="val 50000"/>
            </a:avLst>
          </a:prstGeom>
          <a:noFill/>
          <a:ln w="12700" cap="sq">
            <a:solidFill>
              <a:schemeClr val="accent1"/>
            </a:solid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1003107" y="4141844"/>
            <a:ext cx="3041717" cy="358867"/>
          </a:xfrm>
          <a:prstGeom prst="roundRect">
            <a:avLst>
              <a:gd name="adj" fmla="val 50000"/>
            </a:avLst>
          </a:prstGeom>
          <a:noFill/>
          <a:ln w="12700" cap="sq">
            <a:solidFill>
              <a:schemeClr val="accent2"/>
            </a:solidFill>
            <a:miter/>
          </a:ln>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rot="0" flipH="0" flipV="0">
            <a:off x="8216707" y="2274944"/>
            <a:ext cx="3041717" cy="358867"/>
          </a:xfrm>
          <a:prstGeom prst="roundRect">
            <a:avLst>
              <a:gd name="adj" fmla="val 50000"/>
            </a:avLst>
          </a:prstGeom>
          <a:noFill/>
          <a:ln w="12700" cap="sq">
            <a:solidFill>
              <a:schemeClr val="accent2"/>
            </a:solidFill>
            <a:miter/>
          </a:ln>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rot="0" flipH="0" flipV="0">
            <a:off x="664985" y="6140624"/>
            <a:ext cx="10853915" cy="95076"/>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rot="0" flipH="0" flipV="0">
            <a:off x="8316399" y="2266326"/>
            <a:ext cx="2812100" cy="3854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0A48F6">
                    <a:alpha val="100000"/>
                  </a:srgbClr>
                </a:solidFill>
                <a:latin typeface="Source Han Sans CN Bold Bold"/>
                <a:ea typeface="Source Han Sans CN Bold Bold"/>
                <a:cs typeface="Source Han Sans CN Bold Bold"/>
              </a:rPr>
              <a:t>智能决策支持</a:t>
            </a:r>
            <a:endParaRPr kumimoji="1" lang="zh-CN" altLang="en-US"/>
          </a:p>
        </p:txBody>
      </p:sp>
      <p:sp>
        <p:nvSpPr>
          <p:cNvPr id="10" name="标题 1"/>
          <p:cNvSpPr txBox="1"/>
          <p:nvPr/>
        </p:nvSpPr>
        <p:spPr>
          <a:xfrm rot="0" flipH="0" flipV="0">
            <a:off x="8320707" y="2698571"/>
            <a:ext cx="2804687" cy="1384793"/>
          </a:xfrm>
          <a:prstGeom prst="rect">
            <a:avLst/>
          </a:prstGeom>
          <a:noFill/>
          <a:ln>
            <a:noFill/>
          </a:ln>
        </p:spPr>
        <p:txBody>
          <a:bodyPr vert="horz" wrap="square" lIns="0" tIns="0" rIns="0" bIns="0" rtlCol="0" anchor="t"/>
          <a:lstStyle/>
          <a:p>
            <a:pPr algn="l">
              <a:lnSpc>
                <a:spcPct val="150000"/>
              </a:lnSpc>
            </a:pPr>
            <a:r>
              <a:rPr kumimoji="1" lang="en-US" altLang="zh-CN" sz="1210">
                <a:ln w="12700">
                  <a:noFill/>
                </a:ln>
                <a:solidFill>
                  <a:srgbClr val="262626">
                    <a:alpha val="100000"/>
                  </a:srgbClr>
                </a:solidFill>
                <a:latin typeface="Source Han Sans CN Normal"/>
                <a:ea typeface="Source Han Sans CN Normal"/>
                <a:cs typeface="Source Han Sans CN Normal"/>
              </a:rPr>
              <a:t>基于机器学习构建决策树模型，当咨询涉及复杂业务逻辑时（如贷款额度计算），系统可自动推导最优解决方案并给出分步骤指导，辅助客服人员快速完成多条件决策判断。</a:t>
            </a:r>
            <a:endParaRPr kumimoji="1" lang="zh-CN" altLang="en-US"/>
          </a:p>
        </p:txBody>
      </p:sp>
      <p:sp>
        <p:nvSpPr>
          <p:cNvPr id="11" name="标题 1"/>
          <p:cNvSpPr txBox="1"/>
          <p:nvPr/>
        </p:nvSpPr>
        <p:spPr>
          <a:xfrm rot="0" flipH="0" flipV="0">
            <a:off x="4354197" y="2226285"/>
            <a:ext cx="1904276" cy="1924494"/>
          </a:xfrm>
          <a:custGeom>
            <a:avLst/>
            <a:gdLst>
              <a:gd name="connsiteX0" fmla="*/ 1493520 w 1615440"/>
              <a:gd name="connsiteY0" fmla="*/ 0 h 1632593"/>
              <a:gd name="connsiteX1" fmla="*/ 1615440 w 1615440"/>
              <a:gd name="connsiteY1" fmla="*/ 6157 h 1632593"/>
              <a:gd name="connsiteX2" fmla="*/ 1615440 w 1615440"/>
              <a:gd name="connsiteY2" fmla="*/ 1632593 h 1632593"/>
              <a:gd name="connsiteX3" fmla="*/ 7023 w 1615440"/>
              <a:gd name="connsiteY3" fmla="*/ 1632593 h 1632593"/>
              <a:gd name="connsiteX4" fmla="*/ 0 w 1615440"/>
              <a:gd name="connsiteY4" fmla="*/ 1493520 h 1632593"/>
              <a:gd name="connsiteX5" fmla="*/ 1493520 w 1615440"/>
              <a:gd name="connsiteY5" fmla="*/ 0 h 1632593"/>
            </a:gdLst>
            <a:rect l="l" t="t" r="r" b="b"/>
            <a:pathLst>
              <a:path w="1615440" h="1632593">
                <a:moveTo>
                  <a:pt x="1493520" y="0"/>
                </a:moveTo>
                <a:lnTo>
                  <a:pt x="1615440" y="6157"/>
                </a:lnTo>
                <a:lnTo>
                  <a:pt x="1615440" y="1632593"/>
                </a:lnTo>
                <a:lnTo>
                  <a:pt x="7023" y="1632593"/>
                </a:lnTo>
                <a:lnTo>
                  <a:pt x="0" y="1493520"/>
                </a:lnTo>
                <a:cubicBezTo>
                  <a:pt x="0" y="668672"/>
                  <a:pt x="668672" y="0"/>
                  <a:pt x="1493520" y="0"/>
                </a:cubicBezTo>
                <a:close/>
              </a:path>
            </a:pathLst>
          </a:custGeom>
          <a:solidFill>
            <a:schemeClr val="accent1"/>
          </a:solidFill>
          <a:ln cap="sq">
            <a:noFill/>
            <a:prstDash val="solid"/>
            <a:miter/>
          </a:ln>
          <a:effectLst>
            <a:outerShdw dist="381000" blurRad="330200" dir="5400000" sx="90000" sy="90000" kx="0" ky="0" algn="t" rotWithShape="0">
              <a:schemeClr val="accent1">
                <a:lumMod val="75000"/>
                <a:alpha val="25000"/>
              </a:schemeClr>
            </a:outerShdw>
          </a:effectLst>
        </p:spPr>
        <p:txBody>
          <a:bodyPr vert="horz" wrap="square" lIns="45720" tIns="22860" rIns="45720" bIns="22860" rtlCol="0" anchor="ctr"/>
          <a:lstStyle/>
          <a:p>
            <a:pPr algn="ctr">
              <a:lnSpc>
                <a:spcPct val="100000"/>
              </a:lnSpc>
            </a:pPr>
            <a:endParaRPr kumimoji="1" lang="zh-CN" altLang="en-US"/>
          </a:p>
        </p:txBody>
      </p:sp>
      <p:sp>
        <p:nvSpPr>
          <p:cNvPr id="12" name="标题 1"/>
          <p:cNvSpPr txBox="1"/>
          <p:nvPr/>
        </p:nvSpPr>
        <p:spPr>
          <a:xfrm rot="0" flipH="0" flipV="1">
            <a:off x="4354197" y="3822901"/>
            <a:ext cx="1904276" cy="1924494"/>
          </a:xfrm>
          <a:custGeom>
            <a:avLst/>
            <a:gdLst>
              <a:gd name="connsiteX0" fmla="*/ 1493520 w 1615440"/>
              <a:gd name="connsiteY0" fmla="*/ 0 h 1632593"/>
              <a:gd name="connsiteX1" fmla="*/ 1615440 w 1615440"/>
              <a:gd name="connsiteY1" fmla="*/ 6157 h 1632593"/>
              <a:gd name="connsiteX2" fmla="*/ 1615440 w 1615440"/>
              <a:gd name="connsiteY2" fmla="*/ 1632593 h 1632593"/>
              <a:gd name="connsiteX3" fmla="*/ 7023 w 1615440"/>
              <a:gd name="connsiteY3" fmla="*/ 1632593 h 1632593"/>
              <a:gd name="connsiteX4" fmla="*/ 0 w 1615440"/>
              <a:gd name="connsiteY4" fmla="*/ 1493520 h 1632593"/>
              <a:gd name="connsiteX5" fmla="*/ 1493520 w 1615440"/>
              <a:gd name="connsiteY5" fmla="*/ 0 h 1632593"/>
            </a:gdLst>
            <a:rect l="l" t="t" r="r" b="b"/>
            <a:pathLst>
              <a:path w="1615440" h="1632593">
                <a:moveTo>
                  <a:pt x="1493520" y="0"/>
                </a:moveTo>
                <a:lnTo>
                  <a:pt x="1615440" y="6157"/>
                </a:lnTo>
                <a:lnTo>
                  <a:pt x="1615440" y="1632593"/>
                </a:lnTo>
                <a:lnTo>
                  <a:pt x="7023" y="1632593"/>
                </a:lnTo>
                <a:lnTo>
                  <a:pt x="0" y="1493520"/>
                </a:lnTo>
                <a:cubicBezTo>
                  <a:pt x="0" y="668672"/>
                  <a:pt x="668672" y="0"/>
                  <a:pt x="1493520" y="0"/>
                </a:cubicBezTo>
                <a:close/>
              </a:path>
            </a:pathLst>
          </a:custGeom>
          <a:solidFill>
            <a:schemeClr val="accent2"/>
          </a:solidFill>
          <a:ln cap="sq">
            <a:noFill/>
            <a:prstDash val="solid"/>
            <a:miter/>
          </a:ln>
          <a:effectLst/>
        </p:spPr>
        <p:txBody>
          <a:bodyPr vert="horz" wrap="square" lIns="45720" tIns="22860" rIns="45720" bIns="22860" rtlCol="0" anchor="ctr"/>
          <a:lstStyle/>
          <a:p>
            <a:pPr algn="ctr">
              <a:lnSpc>
                <a:spcPct val="100000"/>
              </a:lnSpc>
            </a:pPr>
            <a:endParaRPr kumimoji="1" lang="zh-CN" altLang="en-US"/>
          </a:p>
        </p:txBody>
      </p:sp>
      <p:sp>
        <p:nvSpPr>
          <p:cNvPr id="13" name="标题 1"/>
          <p:cNvSpPr txBox="1"/>
          <p:nvPr/>
        </p:nvSpPr>
        <p:spPr>
          <a:xfrm rot="0" flipH="1" flipV="0">
            <a:off x="5971036" y="2226285"/>
            <a:ext cx="1904276" cy="1924494"/>
          </a:xfrm>
          <a:custGeom>
            <a:avLst/>
            <a:gdLst>
              <a:gd name="connsiteX0" fmla="*/ 1493520 w 1615440"/>
              <a:gd name="connsiteY0" fmla="*/ 0 h 1632593"/>
              <a:gd name="connsiteX1" fmla="*/ 1615440 w 1615440"/>
              <a:gd name="connsiteY1" fmla="*/ 6157 h 1632593"/>
              <a:gd name="connsiteX2" fmla="*/ 1615440 w 1615440"/>
              <a:gd name="connsiteY2" fmla="*/ 1632593 h 1632593"/>
              <a:gd name="connsiteX3" fmla="*/ 7023 w 1615440"/>
              <a:gd name="connsiteY3" fmla="*/ 1632593 h 1632593"/>
              <a:gd name="connsiteX4" fmla="*/ 0 w 1615440"/>
              <a:gd name="connsiteY4" fmla="*/ 1493520 h 1632593"/>
              <a:gd name="connsiteX5" fmla="*/ 1493520 w 1615440"/>
              <a:gd name="connsiteY5" fmla="*/ 0 h 1632593"/>
            </a:gdLst>
            <a:rect l="l" t="t" r="r" b="b"/>
            <a:pathLst>
              <a:path w="1615440" h="1632593">
                <a:moveTo>
                  <a:pt x="1493520" y="0"/>
                </a:moveTo>
                <a:lnTo>
                  <a:pt x="1615440" y="6157"/>
                </a:lnTo>
                <a:lnTo>
                  <a:pt x="1615440" y="1632593"/>
                </a:lnTo>
                <a:lnTo>
                  <a:pt x="7023" y="1632593"/>
                </a:lnTo>
                <a:lnTo>
                  <a:pt x="0" y="1493520"/>
                </a:lnTo>
                <a:cubicBezTo>
                  <a:pt x="0" y="668672"/>
                  <a:pt x="668672" y="0"/>
                  <a:pt x="1493520" y="0"/>
                </a:cubicBezTo>
                <a:close/>
              </a:path>
            </a:pathLst>
          </a:custGeom>
          <a:solidFill>
            <a:schemeClr val="accent2"/>
          </a:solidFill>
          <a:ln cap="sq">
            <a:noFill/>
            <a:prstDash val="solid"/>
            <a:miter/>
          </a:ln>
          <a:effectLst>
            <a:outerShdw dist="381000" blurRad="330200" dir="5400000" sx="90000" sy="90000" kx="0" ky="0" algn="t" rotWithShape="0">
              <a:schemeClr val="accent3">
                <a:lumMod val="50000"/>
                <a:alpha val="25000"/>
              </a:schemeClr>
            </a:outerShdw>
          </a:effectLst>
        </p:spPr>
        <p:txBody>
          <a:bodyPr vert="horz" wrap="square" lIns="45720" tIns="22860" rIns="45720" bIns="22860" rtlCol="0" anchor="ctr"/>
          <a:lstStyle/>
          <a:p>
            <a:pPr algn="ctr">
              <a:lnSpc>
                <a:spcPct val="100000"/>
              </a:lnSpc>
            </a:pPr>
            <a:endParaRPr kumimoji="1" lang="zh-CN" altLang="en-US"/>
          </a:p>
        </p:txBody>
      </p:sp>
      <p:sp>
        <p:nvSpPr>
          <p:cNvPr id="14" name="标题 1"/>
          <p:cNvSpPr txBox="1"/>
          <p:nvPr/>
        </p:nvSpPr>
        <p:spPr>
          <a:xfrm rot="0" flipH="1" flipV="1">
            <a:off x="5971036" y="3822901"/>
            <a:ext cx="1904276" cy="1924494"/>
          </a:xfrm>
          <a:custGeom>
            <a:avLst/>
            <a:gdLst>
              <a:gd name="connsiteX0" fmla="*/ 1493520 w 1615440"/>
              <a:gd name="connsiteY0" fmla="*/ 0 h 1632593"/>
              <a:gd name="connsiteX1" fmla="*/ 1615440 w 1615440"/>
              <a:gd name="connsiteY1" fmla="*/ 6157 h 1632593"/>
              <a:gd name="connsiteX2" fmla="*/ 1615440 w 1615440"/>
              <a:gd name="connsiteY2" fmla="*/ 1632593 h 1632593"/>
              <a:gd name="connsiteX3" fmla="*/ 7023 w 1615440"/>
              <a:gd name="connsiteY3" fmla="*/ 1632593 h 1632593"/>
              <a:gd name="connsiteX4" fmla="*/ 0 w 1615440"/>
              <a:gd name="connsiteY4" fmla="*/ 1493520 h 1632593"/>
              <a:gd name="connsiteX5" fmla="*/ 1493520 w 1615440"/>
              <a:gd name="connsiteY5" fmla="*/ 0 h 1632593"/>
            </a:gdLst>
            <a:rect l="l" t="t" r="r" b="b"/>
            <a:pathLst>
              <a:path w="1615440" h="1632593">
                <a:moveTo>
                  <a:pt x="1493520" y="0"/>
                </a:moveTo>
                <a:lnTo>
                  <a:pt x="1615440" y="6157"/>
                </a:lnTo>
                <a:lnTo>
                  <a:pt x="1615440" y="1632593"/>
                </a:lnTo>
                <a:lnTo>
                  <a:pt x="7023" y="1632593"/>
                </a:lnTo>
                <a:lnTo>
                  <a:pt x="0" y="1493520"/>
                </a:lnTo>
                <a:cubicBezTo>
                  <a:pt x="0" y="668672"/>
                  <a:pt x="668672" y="0"/>
                  <a:pt x="1493520" y="0"/>
                </a:cubicBezTo>
                <a:close/>
              </a:path>
            </a:pathLst>
          </a:custGeom>
          <a:solidFill>
            <a:schemeClr val="accent1"/>
          </a:solidFill>
          <a:ln cap="sq">
            <a:noFill/>
            <a:prstDash val="solid"/>
            <a:miter/>
          </a:ln>
          <a:effectLst/>
        </p:spPr>
        <p:txBody>
          <a:bodyPr vert="horz" wrap="square" lIns="45720" tIns="22860" rIns="45720" bIns="22860" rtlCol="0" anchor="ctr"/>
          <a:lstStyle/>
          <a:p>
            <a:pPr algn="ctr">
              <a:lnSpc>
                <a:spcPct val="100000"/>
              </a:lnSpc>
            </a:pPr>
            <a:endParaRPr kumimoji="1" lang="zh-CN" altLang="en-US"/>
          </a:p>
        </p:txBody>
      </p:sp>
      <p:sp>
        <p:nvSpPr>
          <p:cNvPr id="15" name="标题 1"/>
          <p:cNvSpPr txBox="1"/>
          <p:nvPr/>
        </p:nvSpPr>
        <p:spPr>
          <a:xfrm rot="0" flipH="0" flipV="0">
            <a:off x="4099787" y="3817999"/>
            <a:ext cx="3992426" cy="276240"/>
          </a:xfrm>
          <a:prstGeom prst="rect">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6" name="标题 1"/>
          <p:cNvSpPr txBox="1"/>
          <p:nvPr/>
        </p:nvSpPr>
        <p:spPr>
          <a:xfrm rot="5400000" flipH="0" flipV="0">
            <a:off x="4143622" y="3850952"/>
            <a:ext cx="3924297" cy="276240"/>
          </a:xfrm>
          <a:custGeom>
            <a:avLst/>
            <a:gdLst>
              <a:gd name="connsiteX0" fmla="*/ 0 w 2987039"/>
              <a:gd name="connsiteY0" fmla="*/ 109550 h 234341"/>
              <a:gd name="connsiteX1" fmla="*/ 0 w 2987039"/>
              <a:gd name="connsiteY1" fmla="*/ 109549 h 234341"/>
              <a:gd name="connsiteX2" fmla="*/ 5187 w 2987039"/>
              <a:gd name="connsiteY2" fmla="*/ 0 h 234341"/>
              <a:gd name="connsiteX3" fmla="*/ 2981852 w 2987039"/>
              <a:gd name="connsiteY3" fmla="*/ 0 h 234341"/>
              <a:gd name="connsiteX4" fmla="*/ 2987039 w 2987039"/>
              <a:gd name="connsiteY4" fmla="*/ 109549 h 234341"/>
              <a:gd name="connsiteX5" fmla="*/ 2987039 w 2987039"/>
              <a:gd name="connsiteY5" fmla="*/ 109550 h 234341"/>
              <a:gd name="connsiteX6" fmla="*/ 2981130 w 2987039"/>
              <a:gd name="connsiteY6" fmla="*/ 234341 h 234341"/>
              <a:gd name="connsiteX7" fmla="*/ 5909 w 2987039"/>
              <a:gd name="connsiteY7" fmla="*/ 234341 h 234341"/>
            </a:gdLst>
            <a:rect l="l" t="t" r="r" b="b"/>
            <a:pathLst>
              <a:path w="2987039" h="234341">
                <a:moveTo>
                  <a:pt x="0" y="109550"/>
                </a:moveTo>
                <a:lnTo>
                  <a:pt x="0" y="109549"/>
                </a:lnTo>
                <a:lnTo>
                  <a:pt x="5187" y="0"/>
                </a:lnTo>
                <a:lnTo>
                  <a:pt x="2981852" y="0"/>
                </a:lnTo>
                <a:lnTo>
                  <a:pt x="2987039" y="109549"/>
                </a:lnTo>
                <a:lnTo>
                  <a:pt x="2987039" y="109550"/>
                </a:lnTo>
                <a:lnTo>
                  <a:pt x="2981130" y="234341"/>
                </a:lnTo>
                <a:lnTo>
                  <a:pt x="5909" y="234341"/>
                </a:lnTo>
                <a:close/>
              </a:path>
            </a:pathLst>
          </a:cu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7" name="标题 1"/>
          <p:cNvSpPr txBox="1"/>
          <p:nvPr/>
        </p:nvSpPr>
        <p:spPr>
          <a:xfrm rot="0" flipH="0" flipV="0">
            <a:off x="5292142" y="3142491"/>
            <a:ext cx="1627256" cy="1627255"/>
          </a:xfrm>
          <a:prstGeom prst="ellipse">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8" name="标题 1"/>
          <p:cNvSpPr txBox="1"/>
          <p:nvPr/>
        </p:nvSpPr>
        <p:spPr>
          <a:xfrm rot="0" flipH="0" flipV="0">
            <a:off x="4888895" y="2772379"/>
            <a:ext cx="574956" cy="505112"/>
          </a:xfrm>
          <a:prstGeom prst="rect">
            <a:avLst/>
          </a:prstGeom>
          <a:noFill/>
          <a:ln>
            <a:noFill/>
          </a:ln>
        </p:spPr>
        <p:txBody>
          <a:bodyPr vert="horz" wrap="square" lIns="0" tIns="0" rIns="0" bIns="0" rtlCol="0" anchor="t"/>
          <a:lstStyle/>
          <a:p>
            <a:pPr algn="ctr">
              <a:lnSpc>
                <a:spcPct val="130000"/>
              </a:lnSpc>
            </a:pPr>
            <a:r>
              <a:rPr kumimoji="1" lang="en-US" altLang="zh-CN" sz="2400">
                <a:ln w="12700">
                  <a:noFill/>
                </a:ln>
                <a:solidFill>
                  <a:srgbClr val="FFFFFF">
                    <a:alpha val="100000"/>
                  </a:srgbClr>
                </a:solidFill>
                <a:latin typeface="OPPOSans B"/>
                <a:ea typeface="OPPOSans B"/>
                <a:cs typeface="OPPOSans B"/>
              </a:rPr>
              <a:t>01</a:t>
            </a:r>
            <a:endParaRPr kumimoji="1" lang="zh-CN" altLang="en-US"/>
          </a:p>
        </p:txBody>
      </p:sp>
      <p:sp>
        <p:nvSpPr>
          <p:cNvPr id="19" name="标题 1"/>
          <p:cNvSpPr txBox="1"/>
          <p:nvPr/>
        </p:nvSpPr>
        <p:spPr>
          <a:xfrm rot="0" flipH="0" flipV="0">
            <a:off x="6698884" y="2772379"/>
            <a:ext cx="574956" cy="505112"/>
          </a:xfrm>
          <a:prstGeom prst="rect">
            <a:avLst/>
          </a:prstGeom>
          <a:noFill/>
          <a:ln>
            <a:noFill/>
          </a:ln>
        </p:spPr>
        <p:txBody>
          <a:bodyPr vert="horz" wrap="square" lIns="0" tIns="0" rIns="0" bIns="0" rtlCol="0" anchor="t"/>
          <a:lstStyle/>
          <a:p>
            <a:pPr algn="ctr">
              <a:lnSpc>
                <a:spcPct val="130000"/>
              </a:lnSpc>
            </a:pPr>
            <a:r>
              <a:rPr kumimoji="1" lang="en-US" altLang="zh-CN" sz="2400">
                <a:ln w="12700">
                  <a:noFill/>
                </a:ln>
                <a:solidFill>
                  <a:srgbClr val="FFFFFF">
                    <a:alpha val="100000"/>
                  </a:srgbClr>
                </a:solidFill>
                <a:latin typeface="OPPOSans B"/>
                <a:ea typeface="OPPOSans B"/>
                <a:cs typeface="OPPOSans B"/>
              </a:rPr>
              <a:t>02</a:t>
            </a:r>
            <a:endParaRPr kumimoji="1" lang="zh-CN" altLang="en-US"/>
          </a:p>
        </p:txBody>
      </p:sp>
      <p:sp>
        <p:nvSpPr>
          <p:cNvPr id="20" name="标题 1"/>
          <p:cNvSpPr txBox="1"/>
          <p:nvPr/>
        </p:nvSpPr>
        <p:spPr>
          <a:xfrm rot="0" flipH="0" flipV="0">
            <a:off x="4888895" y="4603582"/>
            <a:ext cx="574956" cy="505112"/>
          </a:xfrm>
          <a:prstGeom prst="rect">
            <a:avLst/>
          </a:prstGeom>
          <a:noFill/>
          <a:ln>
            <a:noFill/>
          </a:ln>
        </p:spPr>
        <p:txBody>
          <a:bodyPr vert="horz" wrap="square" lIns="0" tIns="0" rIns="0" bIns="0" rtlCol="0" anchor="t"/>
          <a:lstStyle/>
          <a:p>
            <a:pPr algn="ctr">
              <a:lnSpc>
                <a:spcPct val="130000"/>
              </a:lnSpc>
            </a:pPr>
            <a:r>
              <a:rPr kumimoji="1" lang="en-US" altLang="zh-CN" sz="2400">
                <a:ln w="12700">
                  <a:noFill/>
                </a:ln>
                <a:solidFill>
                  <a:srgbClr val="FFFFFF">
                    <a:alpha val="100000"/>
                  </a:srgbClr>
                </a:solidFill>
                <a:latin typeface="OPPOSans B"/>
                <a:ea typeface="OPPOSans B"/>
                <a:cs typeface="OPPOSans B"/>
              </a:rPr>
              <a:t>04</a:t>
            </a:r>
            <a:endParaRPr kumimoji="1" lang="zh-CN" altLang="en-US"/>
          </a:p>
        </p:txBody>
      </p:sp>
      <p:sp>
        <p:nvSpPr>
          <p:cNvPr id="21" name="标题 1"/>
          <p:cNvSpPr txBox="1"/>
          <p:nvPr/>
        </p:nvSpPr>
        <p:spPr>
          <a:xfrm rot="0" flipH="0" flipV="0">
            <a:off x="6698884" y="4603582"/>
            <a:ext cx="574956" cy="505112"/>
          </a:xfrm>
          <a:prstGeom prst="rect">
            <a:avLst/>
          </a:prstGeom>
          <a:noFill/>
          <a:ln>
            <a:noFill/>
          </a:ln>
        </p:spPr>
        <p:txBody>
          <a:bodyPr vert="horz" wrap="square" lIns="0" tIns="0" rIns="0" bIns="0" rtlCol="0" anchor="t"/>
          <a:lstStyle/>
          <a:p>
            <a:pPr algn="ctr">
              <a:lnSpc>
                <a:spcPct val="130000"/>
              </a:lnSpc>
            </a:pPr>
            <a:r>
              <a:rPr kumimoji="1" lang="en-US" altLang="zh-CN" sz="2400">
                <a:ln w="12700">
                  <a:noFill/>
                </a:ln>
                <a:solidFill>
                  <a:srgbClr val="FFFFFF">
                    <a:alpha val="100000"/>
                  </a:srgbClr>
                </a:solidFill>
                <a:latin typeface="OPPOSans B"/>
                <a:ea typeface="OPPOSans B"/>
                <a:cs typeface="OPPOSans B"/>
              </a:rPr>
              <a:t>03</a:t>
            </a:r>
            <a:endParaRPr kumimoji="1" lang="zh-CN" altLang="en-US"/>
          </a:p>
        </p:txBody>
      </p:sp>
      <p:sp>
        <p:nvSpPr>
          <p:cNvPr id="22" name="标题 1"/>
          <p:cNvSpPr txBox="1"/>
          <p:nvPr/>
        </p:nvSpPr>
        <p:spPr>
          <a:xfrm rot="0" flipH="0" flipV="0">
            <a:off x="5507530" y="3357880"/>
            <a:ext cx="1196480" cy="1196478"/>
          </a:xfrm>
          <a:prstGeom prst="ellipse">
            <a:avLst/>
          </a:prstGeom>
          <a:solidFill>
            <a:schemeClr val="bg1"/>
          </a:solidFill>
          <a:ln w="38100" cap="sq">
            <a:solidFill>
              <a:schemeClr val="accent1"/>
            </a:solidFill>
            <a:miter/>
          </a:ln>
        </p:spPr>
        <p:txBody>
          <a:bodyPr vert="horz" wrap="square" lIns="91440" tIns="45720" rIns="91440" bIns="45720" rtlCol="0" anchor="ctr"/>
          <a:lstStyle/>
          <a:p>
            <a:pPr algn="ctr">
              <a:lnSpc>
                <a:spcPct val="100000"/>
              </a:lnSpc>
            </a:pPr>
            <a:endParaRPr kumimoji="1" lang="zh-CN" altLang="en-US"/>
          </a:p>
        </p:txBody>
      </p:sp>
      <p:sp>
        <p:nvSpPr>
          <p:cNvPr id="23" name="标题 1"/>
          <p:cNvSpPr txBox="1"/>
          <p:nvPr/>
        </p:nvSpPr>
        <p:spPr>
          <a:xfrm rot="0" flipH="0" flipV="0">
            <a:off x="5816056" y="3633111"/>
            <a:ext cx="622844" cy="587044"/>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24" name="标题 1"/>
          <p:cNvSpPr txBox="1"/>
          <p:nvPr/>
        </p:nvSpPr>
        <p:spPr>
          <a:xfrm rot="0" flipH="0" flipV="0">
            <a:off x="8216707" y="4141844"/>
            <a:ext cx="3041717" cy="358867"/>
          </a:xfrm>
          <a:prstGeom prst="roundRect">
            <a:avLst>
              <a:gd name="adj" fmla="val 50000"/>
            </a:avLst>
          </a:prstGeom>
          <a:noFill/>
          <a:ln w="12700" cap="sq">
            <a:solidFill>
              <a:schemeClr val="accent1"/>
            </a:solidFill>
            <a:miter/>
          </a:ln>
        </p:spPr>
        <p:txBody>
          <a:bodyPr vert="horz" wrap="square" lIns="91440" tIns="45720" rIns="91440" bIns="45720" rtlCol="0" anchor="ctr"/>
          <a:lstStyle/>
          <a:p>
            <a:pPr algn="ctr">
              <a:lnSpc>
                <a:spcPct val="100000"/>
              </a:lnSpc>
            </a:pPr>
            <a:endParaRPr kumimoji="1" lang="zh-CN" altLang="en-US"/>
          </a:p>
        </p:txBody>
      </p:sp>
      <p:sp>
        <p:nvSpPr>
          <p:cNvPr id="25" name="标题 1"/>
          <p:cNvSpPr txBox="1"/>
          <p:nvPr/>
        </p:nvSpPr>
        <p:spPr>
          <a:xfrm rot="0" flipH="0" flipV="0">
            <a:off x="8316399" y="4133226"/>
            <a:ext cx="2812100" cy="3854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265CEF">
                    <a:alpha val="100000"/>
                  </a:srgbClr>
                </a:solidFill>
                <a:latin typeface="Source Han Sans CN Bold Bold"/>
                <a:ea typeface="Source Han Sans CN Bold Bold"/>
                <a:cs typeface="Source Han Sans CN Bold Bold"/>
              </a:rPr>
              <a:t>跨部门数据共享</a:t>
            </a:r>
            <a:endParaRPr kumimoji="1" lang="zh-CN" altLang="en-US"/>
          </a:p>
        </p:txBody>
      </p:sp>
      <p:sp>
        <p:nvSpPr>
          <p:cNvPr id="26" name="标题 1"/>
          <p:cNvSpPr txBox="1"/>
          <p:nvPr/>
        </p:nvSpPr>
        <p:spPr>
          <a:xfrm rot="0" flipH="0" flipV="0">
            <a:off x="8320707" y="4565471"/>
            <a:ext cx="2804687" cy="1384793"/>
          </a:xfrm>
          <a:prstGeom prst="rect">
            <a:avLst/>
          </a:prstGeom>
          <a:noFill/>
          <a:ln>
            <a:noFill/>
          </a:ln>
        </p:spPr>
        <p:txBody>
          <a:bodyPr vert="horz" wrap="square" lIns="0" tIns="0" rIns="0" bIns="0" rtlCol="0" anchor="t"/>
          <a:lstStyle/>
          <a:p>
            <a:pPr algn="l">
              <a:lnSpc>
                <a:spcPct val="150000"/>
              </a:lnSpc>
            </a:pPr>
            <a:r>
              <a:rPr kumimoji="1" lang="en-US" altLang="zh-CN" sz="1210">
                <a:ln w="12700">
                  <a:noFill/>
                </a:ln>
                <a:solidFill>
                  <a:srgbClr val="262626">
                    <a:alpha val="100000"/>
                  </a:srgbClr>
                </a:solidFill>
                <a:latin typeface="Source Han Sans CN Normal"/>
                <a:ea typeface="Source Han Sans CN Normal"/>
                <a:cs typeface="Source Han Sans CN Normal"/>
              </a:rPr>
              <a:t>打通社保、税务等政务系统数据接口，实现公积金业务办理所需的身份核验、收入证明等材料在线调取。通过数据中台建设确保信息实时同步，避免群众重复提交材料。</a:t>
            </a:r>
            <a:endParaRPr kumimoji="1" lang="zh-CN" altLang="en-US"/>
          </a:p>
        </p:txBody>
      </p:sp>
      <p:sp>
        <p:nvSpPr>
          <p:cNvPr id="27" name="标题 1"/>
          <p:cNvSpPr txBox="1"/>
          <p:nvPr/>
        </p:nvSpPr>
        <p:spPr>
          <a:xfrm rot="0" flipH="0" flipV="0">
            <a:off x="1102799" y="4133226"/>
            <a:ext cx="2812100" cy="385400"/>
          </a:xfrm>
          <a:prstGeom prst="rect">
            <a:avLst/>
          </a:prstGeom>
          <a:noFill/>
          <a:ln>
            <a:noFill/>
          </a:ln>
        </p:spPr>
        <p:txBody>
          <a:bodyPr vert="horz" wrap="square" lIns="0" tIns="0" rIns="0" bIns="0" rtlCol="0" anchor="ctr"/>
          <a:lstStyle/>
          <a:p>
            <a:pPr algn="r">
              <a:lnSpc>
                <a:spcPct val="130000"/>
              </a:lnSpc>
            </a:pPr>
            <a:r>
              <a:rPr kumimoji="1" lang="en-US" altLang="zh-CN" sz="1600">
                <a:ln w="12700">
                  <a:noFill/>
                </a:ln>
                <a:solidFill>
                  <a:srgbClr val="0A48F6">
                    <a:alpha val="100000"/>
                  </a:srgbClr>
                </a:solidFill>
                <a:latin typeface="Source Han Sans CN Bold Bold"/>
                <a:ea typeface="Source Han Sans CN Bold Bold"/>
                <a:cs typeface="Source Han Sans CN Bold Bold"/>
              </a:rPr>
              <a:t>区块链存证应用</a:t>
            </a:r>
            <a:endParaRPr kumimoji="1" lang="zh-CN" altLang="en-US"/>
          </a:p>
        </p:txBody>
      </p:sp>
      <p:sp>
        <p:nvSpPr>
          <p:cNvPr id="28" name="标题 1"/>
          <p:cNvSpPr txBox="1"/>
          <p:nvPr/>
        </p:nvSpPr>
        <p:spPr>
          <a:xfrm rot="0" flipH="0" flipV="0">
            <a:off x="1107107" y="4565471"/>
            <a:ext cx="2804687" cy="1384793"/>
          </a:xfrm>
          <a:prstGeom prst="rect">
            <a:avLst/>
          </a:prstGeom>
          <a:noFill/>
          <a:ln>
            <a:noFill/>
          </a:ln>
        </p:spPr>
        <p:txBody>
          <a:bodyPr vert="horz" wrap="square" lIns="0" tIns="0" rIns="0" bIns="0" rtlCol="0" anchor="t"/>
          <a:lstStyle/>
          <a:p>
            <a:pPr algn="r">
              <a:lnSpc>
                <a:spcPct val="150000"/>
              </a:lnSpc>
            </a:pPr>
            <a:r>
              <a:rPr kumimoji="1" lang="en-US" altLang="zh-CN" sz="1210">
                <a:ln w="12700">
                  <a:noFill/>
                </a:ln>
                <a:solidFill>
                  <a:srgbClr val="262626">
                    <a:alpha val="100000"/>
                  </a:srgbClr>
                </a:solidFill>
                <a:latin typeface="Source Han Sans CN Normal"/>
                <a:ea typeface="Source Han Sans CN Normal"/>
                <a:cs typeface="Source Han Sans CN Normal"/>
              </a:rPr>
              <a:t>将咨询记录、业务办理关键节点上链存证，利用区块链不可篡改特性确保服务过程可追溯。特别适用于投诉处理等敏感场景，为后续审计提供可信数据支撑。</a:t>
            </a:r>
            <a:endParaRPr kumimoji="1" lang="zh-CN" altLang="en-US"/>
          </a:p>
        </p:txBody>
      </p:sp>
      <p:sp>
        <p:nvSpPr>
          <p:cNvPr id="29" name="标题 1"/>
          <p:cNvSpPr txBox="1"/>
          <p:nvPr/>
        </p:nvSpPr>
        <p:spPr>
          <a:xfrm rot="0" flipH="0" flipV="0">
            <a:off x="1102799" y="2266326"/>
            <a:ext cx="2812100" cy="385400"/>
          </a:xfrm>
          <a:prstGeom prst="rect">
            <a:avLst/>
          </a:prstGeom>
          <a:noFill/>
          <a:ln>
            <a:noFill/>
          </a:ln>
        </p:spPr>
        <p:txBody>
          <a:bodyPr vert="horz" wrap="square" lIns="0" tIns="0" rIns="0" bIns="0" rtlCol="0" anchor="ctr"/>
          <a:lstStyle/>
          <a:p>
            <a:pPr algn="r">
              <a:lnSpc>
                <a:spcPct val="130000"/>
              </a:lnSpc>
            </a:pPr>
            <a:r>
              <a:rPr kumimoji="1" lang="en-US" altLang="zh-CN" sz="1600">
                <a:ln w="12700">
                  <a:noFill/>
                </a:ln>
                <a:solidFill>
                  <a:srgbClr val="265CEF">
                    <a:alpha val="100000"/>
                  </a:srgbClr>
                </a:solidFill>
                <a:latin typeface="Source Han Sans CN Bold Bold"/>
                <a:ea typeface="Source Han Sans CN Bold Bold"/>
                <a:cs typeface="Source Han Sans CN Bold Bold"/>
              </a:rPr>
              <a:t>多模态交互升级</a:t>
            </a:r>
            <a:endParaRPr kumimoji="1" lang="zh-CN" altLang="en-US"/>
          </a:p>
        </p:txBody>
      </p:sp>
      <p:sp>
        <p:nvSpPr>
          <p:cNvPr id="30" name="标题 1"/>
          <p:cNvSpPr txBox="1"/>
          <p:nvPr/>
        </p:nvSpPr>
        <p:spPr>
          <a:xfrm rot="0" flipH="0" flipV="0">
            <a:off x="1107107" y="2698571"/>
            <a:ext cx="2804687" cy="1384793"/>
          </a:xfrm>
          <a:prstGeom prst="rect">
            <a:avLst/>
          </a:prstGeom>
          <a:noFill/>
          <a:ln>
            <a:noFill/>
          </a:ln>
        </p:spPr>
        <p:txBody>
          <a:bodyPr vert="horz" wrap="square" lIns="0" tIns="0" rIns="0" bIns="0" rtlCol="0" anchor="t"/>
          <a:lstStyle/>
          <a:p>
            <a:pPr algn="r">
              <a:lnSpc>
                <a:spcPct val="150000"/>
              </a:lnSpc>
            </a:pPr>
            <a:r>
              <a:rPr kumimoji="1" lang="en-US" altLang="zh-CN" sz="1210">
                <a:ln w="12700">
                  <a:noFill/>
                </a:ln>
                <a:solidFill>
                  <a:srgbClr val="262626">
                    <a:alpha val="100000"/>
                  </a:srgbClr>
                </a:solidFill>
                <a:latin typeface="Source Han Sans CN Normal"/>
                <a:ea typeface="Source Han Sans CN Normal"/>
                <a:cs typeface="Source Han Sans CN Normal"/>
              </a:rPr>
              <a:t>通过整合语音、图像、手势等多模态输入方式，使系统能更自然理解群众需求。例如支持上传材料照片自动识别关键信息，结合语音咨询实现"边问边传"的便捷服务体验，显著提升交互效率。</a:t>
            </a:r>
            <a:endParaRPr kumimoji="1" lang="zh-CN" altLang="en-US"/>
          </a:p>
        </p:txBody>
      </p:sp>
      <p:sp>
        <p:nvSpPr>
          <p:cNvPr id="31"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技术迭代方向</a:t>
            </a:r>
            <a:endParaRPr kumimoji="1" lang="zh-CN" altLang="en-US"/>
          </a:p>
        </p:txBody>
      </p:sp>
      <p:sp>
        <p:nvSpPr>
          <p:cNvPr id="38"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782638" y="3700010"/>
            <a:ext cx="3073802" cy="1429623"/>
          </a:xfrm>
          <a:custGeom>
            <a:avLst/>
            <a:gdLst>
              <a:gd name="connsiteX0" fmla="*/ 0 w 2562969"/>
              <a:gd name="connsiteY0" fmla="*/ 0 h 1192035"/>
              <a:gd name="connsiteX1" fmla="*/ 2562970 w 2562969"/>
              <a:gd name="connsiteY1" fmla="*/ 0 h 1192035"/>
              <a:gd name="connsiteX2" fmla="*/ 2562970 w 2562969"/>
              <a:gd name="connsiteY2" fmla="*/ 1192036 h 1192035"/>
              <a:gd name="connsiteX3" fmla="*/ 0 w 2562969"/>
              <a:gd name="connsiteY3" fmla="*/ 1192036 h 1192035"/>
            </a:gdLst>
            <a:rect l="l" t="t" r="r" b="b"/>
            <a:pathLst>
              <a:path w="2562969" h="1192035">
                <a:moveTo>
                  <a:pt x="0" y="0"/>
                </a:moveTo>
                <a:lnTo>
                  <a:pt x="2562970" y="0"/>
                </a:lnTo>
                <a:lnTo>
                  <a:pt x="2562970" y="1192036"/>
                </a:lnTo>
                <a:lnTo>
                  <a:pt x="0" y="1192036"/>
                </a:lnTo>
                <a:close/>
              </a:path>
            </a:pathLst>
          </a:custGeom>
          <a:solidFill>
            <a:schemeClr val="accent1">
              <a:lumMod val="20000"/>
              <a:lumOff val="80000"/>
            </a:schemeClr>
          </a:solidFill>
          <a:ln w="92643"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0" flipH="0" flipV="0">
            <a:off x="3012673" y="4450396"/>
            <a:ext cx="843767" cy="680349"/>
          </a:xfrm>
          <a:custGeom>
            <a:avLst/>
            <a:gdLst>
              <a:gd name="connsiteX0" fmla="*/ 703542 w 703542"/>
              <a:gd name="connsiteY0" fmla="*/ 567283 h 567282"/>
              <a:gd name="connsiteX1" fmla="*/ 0 w 703542"/>
              <a:gd name="connsiteY1" fmla="*/ 0 h 567282"/>
              <a:gd name="connsiteX2" fmla="*/ 703542 w 703542"/>
              <a:gd name="connsiteY2" fmla="*/ 0 h 567282"/>
            </a:gdLst>
            <a:rect l="l" t="t" r="r" b="b"/>
            <a:pathLst>
              <a:path w="703542" h="567282">
                <a:moveTo>
                  <a:pt x="703542" y="567283"/>
                </a:moveTo>
                <a:lnTo>
                  <a:pt x="0" y="0"/>
                </a:lnTo>
                <a:lnTo>
                  <a:pt x="703542" y="0"/>
                </a:lnTo>
                <a:close/>
              </a:path>
            </a:pathLst>
          </a:custGeom>
          <a:solidFill>
            <a:schemeClr val="accent1">
              <a:lumMod val="50000"/>
            </a:schemeClr>
          </a:solidFill>
          <a:ln w="92643"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0" flipV="0">
            <a:off x="3014896" y="3020772"/>
            <a:ext cx="3073802" cy="1429623"/>
          </a:xfrm>
          <a:custGeom>
            <a:avLst/>
            <a:gdLst>
              <a:gd name="connsiteX0" fmla="*/ 0 w 2562969"/>
              <a:gd name="connsiteY0" fmla="*/ 0 h 1192035"/>
              <a:gd name="connsiteX1" fmla="*/ 2562970 w 2562969"/>
              <a:gd name="connsiteY1" fmla="*/ 0 h 1192035"/>
              <a:gd name="connsiteX2" fmla="*/ 2562970 w 2562969"/>
              <a:gd name="connsiteY2" fmla="*/ 1192036 h 1192035"/>
              <a:gd name="connsiteX3" fmla="*/ 0 w 2562969"/>
              <a:gd name="connsiteY3" fmla="*/ 1192036 h 1192035"/>
            </a:gdLst>
            <a:rect l="l" t="t" r="r" b="b"/>
            <a:pathLst>
              <a:path w="2562969" h="1192035">
                <a:moveTo>
                  <a:pt x="0" y="0"/>
                </a:moveTo>
                <a:lnTo>
                  <a:pt x="2562970" y="0"/>
                </a:lnTo>
                <a:lnTo>
                  <a:pt x="2562970" y="1192036"/>
                </a:lnTo>
                <a:lnTo>
                  <a:pt x="0" y="1192036"/>
                </a:lnTo>
                <a:close/>
              </a:path>
            </a:pathLst>
          </a:custGeom>
          <a:solidFill>
            <a:schemeClr val="accent1">
              <a:lumMod val="40000"/>
              <a:lumOff val="60000"/>
            </a:schemeClr>
          </a:solidFill>
          <a:ln w="92643"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5246043" y="3771157"/>
            <a:ext cx="842654" cy="679238"/>
          </a:xfrm>
          <a:custGeom>
            <a:avLst/>
            <a:gdLst>
              <a:gd name="connsiteX0" fmla="*/ 702615 w 702614"/>
              <a:gd name="connsiteY0" fmla="*/ 566356 h 566356"/>
              <a:gd name="connsiteX1" fmla="*/ 0 w 702614"/>
              <a:gd name="connsiteY1" fmla="*/ 0 h 566356"/>
              <a:gd name="connsiteX2" fmla="*/ 702615 w 702614"/>
              <a:gd name="connsiteY2" fmla="*/ 0 h 566356"/>
            </a:gdLst>
            <a:rect l="l" t="t" r="r" b="b"/>
            <a:pathLst>
              <a:path w="702614" h="566356">
                <a:moveTo>
                  <a:pt x="702615" y="566356"/>
                </a:moveTo>
                <a:lnTo>
                  <a:pt x="0" y="0"/>
                </a:lnTo>
                <a:lnTo>
                  <a:pt x="702615" y="0"/>
                </a:lnTo>
                <a:close/>
              </a:path>
            </a:pathLst>
          </a:custGeom>
          <a:solidFill>
            <a:schemeClr val="accent1">
              <a:lumMod val="50000"/>
            </a:schemeClr>
          </a:solidFill>
          <a:ln w="92643"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5247154" y="2341534"/>
            <a:ext cx="3073802" cy="1429623"/>
          </a:xfrm>
          <a:custGeom>
            <a:avLst/>
            <a:gdLst>
              <a:gd name="connsiteX0" fmla="*/ 0 w 2562969"/>
              <a:gd name="connsiteY0" fmla="*/ 0 h 1192035"/>
              <a:gd name="connsiteX1" fmla="*/ 2562969 w 2562969"/>
              <a:gd name="connsiteY1" fmla="*/ 0 h 1192035"/>
              <a:gd name="connsiteX2" fmla="*/ 2562969 w 2562969"/>
              <a:gd name="connsiteY2" fmla="*/ 1192036 h 1192035"/>
              <a:gd name="connsiteX3" fmla="*/ 0 w 2562969"/>
              <a:gd name="connsiteY3" fmla="*/ 1192036 h 1192035"/>
            </a:gdLst>
            <a:rect l="l" t="t" r="r" b="b"/>
            <a:pathLst>
              <a:path w="2562969" h="1192035">
                <a:moveTo>
                  <a:pt x="0" y="0"/>
                </a:moveTo>
                <a:lnTo>
                  <a:pt x="2562969" y="0"/>
                </a:lnTo>
                <a:lnTo>
                  <a:pt x="2562969" y="1192036"/>
                </a:lnTo>
                <a:lnTo>
                  <a:pt x="0" y="1192036"/>
                </a:lnTo>
                <a:close/>
              </a:path>
            </a:pathLst>
          </a:custGeom>
          <a:solidFill>
            <a:schemeClr val="accent1">
              <a:lumMod val="60000"/>
              <a:lumOff val="40000"/>
            </a:schemeClr>
          </a:solidFill>
          <a:ln w="92643"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rot="0" flipH="0" flipV="0">
            <a:off x="7478302" y="3091920"/>
            <a:ext cx="843767" cy="679237"/>
          </a:xfrm>
          <a:custGeom>
            <a:avLst/>
            <a:gdLst>
              <a:gd name="connsiteX0" fmla="*/ 703542 w 703542"/>
              <a:gd name="connsiteY0" fmla="*/ 566356 h 566355"/>
              <a:gd name="connsiteX1" fmla="*/ 0 w 703542"/>
              <a:gd name="connsiteY1" fmla="*/ 0 h 566355"/>
              <a:gd name="connsiteX2" fmla="*/ 703542 w 703542"/>
              <a:gd name="connsiteY2" fmla="*/ 0 h 566355"/>
            </a:gdLst>
            <a:rect l="l" t="t" r="r" b="b"/>
            <a:pathLst>
              <a:path w="703542" h="566355">
                <a:moveTo>
                  <a:pt x="703542" y="566356"/>
                </a:moveTo>
                <a:lnTo>
                  <a:pt x="0" y="0"/>
                </a:lnTo>
                <a:lnTo>
                  <a:pt x="703542" y="0"/>
                </a:lnTo>
                <a:close/>
              </a:path>
            </a:pathLst>
          </a:custGeom>
          <a:solidFill>
            <a:schemeClr val="accent1">
              <a:lumMod val="50000"/>
            </a:schemeClr>
          </a:solidFill>
          <a:ln w="92643"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rot="0" flipH="0" flipV="0">
            <a:off x="7480526" y="1661184"/>
            <a:ext cx="3073802" cy="1429623"/>
          </a:xfrm>
          <a:custGeom>
            <a:avLst/>
            <a:gdLst>
              <a:gd name="connsiteX0" fmla="*/ 0 w 2562969"/>
              <a:gd name="connsiteY0" fmla="*/ 0 h 1192035"/>
              <a:gd name="connsiteX1" fmla="*/ 2562970 w 2562969"/>
              <a:gd name="connsiteY1" fmla="*/ 0 h 1192035"/>
              <a:gd name="connsiteX2" fmla="*/ 2562970 w 2562969"/>
              <a:gd name="connsiteY2" fmla="*/ 1192036 h 1192035"/>
              <a:gd name="connsiteX3" fmla="*/ 0 w 2562969"/>
              <a:gd name="connsiteY3" fmla="*/ 1192036 h 1192035"/>
            </a:gdLst>
            <a:rect l="l" t="t" r="r" b="b"/>
            <a:pathLst>
              <a:path w="2562969" h="1192035">
                <a:moveTo>
                  <a:pt x="0" y="0"/>
                </a:moveTo>
                <a:lnTo>
                  <a:pt x="2562970" y="0"/>
                </a:lnTo>
                <a:lnTo>
                  <a:pt x="2562970" y="1192036"/>
                </a:lnTo>
                <a:lnTo>
                  <a:pt x="0" y="1192036"/>
                </a:lnTo>
                <a:close/>
              </a:path>
            </a:pathLst>
          </a:custGeom>
          <a:solidFill>
            <a:schemeClr val="accent1"/>
          </a:solidFill>
          <a:ln w="92643"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0" flipH="0" flipV="0">
            <a:off x="10496519" y="1188720"/>
            <a:ext cx="893793" cy="2304517"/>
          </a:xfrm>
          <a:custGeom>
            <a:avLst/>
            <a:gdLst>
              <a:gd name="connsiteX0" fmla="*/ 745254 w 745254"/>
              <a:gd name="connsiteY0" fmla="*/ 961229 h 1921531"/>
              <a:gd name="connsiteX1" fmla="*/ 0 w 745254"/>
              <a:gd name="connsiteY1" fmla="*/ 0 h 1921531"/>
              <a:gd name="connsiteX2" fmla="*/ 0 w 745254"/>
              <a:gd name="connsiteY2" fmla="*/ 1921532 h 1921531"/>
            </a:gdLst>
            <a:rect l="l" t="t" r="r" b="b"/>
            <a:pathLst>
              <a:path w="745254" h="1921531">
                <a:moveTo>
                  <a:pt x="745254" y="961229"/>
                </a:moveTo>
                <a:lnTo>
                  <a:pt x="0" y="0"/>
                </a:lnTo>
                <a:lnTo>
                  <a:pt x="0" y="1921532"/>
                </a:lnTo>
                <a:close/>
              </a:path>
            </a:pathLst>
          </a:custGeom>
          <a:solidFill>
            <a:schemeClr val="accent1"/>
          </a:solidFill>
          <a:ln w="92643"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0" flipH="0" flipV="0">
            <a:off x="935088" y="5213674"/>
            <a:ext cx="2260600" cy="1185172"/>
          </a:xfrm>
          <a:prstGeom prst="rect">
            <a:avLst/>
          </a:prstGeom>
          <a:noFill/>
          <a:ln cap="sq">
            <a:noFill/>
          </a:ln>
        </p:spPr>
        <p:txBody>
          <a:bodyPr vert="horz" wrap="square" lIns="38102" tIns="38102" rIns="38102" bIns="38102" rtlCol="0" anchor="t"/>
          <a:lstStyle/>
          <a:p>
            <a:pPr algn="l">
              <a:lnSpc>
                <a:spcPct val="150000"/>
              </a:lnSpc>
            </a:pPr>
            <a:r>
              <a:rPr kumimoji="1" lang="en-US" altLang="zh-CN" sz="1127">
                <a:ln w="12700">
                  <a:noFill/>
                </a:ln>
                <a:solidFill>
                  <a:srgbClr val="404040">
                    <a:alpha val="100000"/>
                  </a:srgbClr>
                </a:solidFill>
                <a:latin typeface="Source Han Sans CN Normal"/>
                <a:ea typeface="Source Han Sans CN Normal"/>
                <a:cs typeface="Source Han Sans CN Normal"/>
              </a:rPr>
              <a:t>将现有公积金服务模型复制到人社、医保等高频咨询领域，通过模块化设计快速适配不同政策体系。首批计划接入生育津贴申领、异地就医备案等20项热点业务。</a:t>
            </a:r>
            <a:endParaRPr kumimoji="1" lang="zh-CN" altLang="en-US"/>
          </a:p>
        </p:txBody>
      </p:sp>
      <p:sp>
        <p:nvSpPr>
          <p:cNvPr id="13" name="标题 1"/>
          <p:cNvSpPr txBox="1"/>
          <p:nvPr/>
        </p:nvSpPr>
        <p:spPr>
          <a:xfrm rot="0" flipH="0" flipV="0">
            <a:off x="936283" y="4221271"/>
            <a:ext cx="2000448" cy="5068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覆盖更多政务领域</a:t>
            </a:r>
            <a:endParaRPr kumimoji="1" lang="zh-CN" altLang="en-US"/>
          </a:p>
        </p:txBody>
      </p:sp>
      <p:sp>
        <p:nvSpPr>
          <p:cNvPr id="14" name="标题 1"/>
          <p:cNvSpPr txBox="1"/>
          <p:nvPr/>
        </p:nvSpPr>
        <p:spPr>
          <a:xfrm rot="0" flipH="0" flipV="0">
            <a:off x="3932288" y="4616774"/>
            <a:ext cx="2260600" cy="1185172"/>
          </a:xfrm>
          <a:prstGeom prst="rect">
            <a:avLst/>
          </a:prstGeom>
          <a:noFill/>
          <a:ln cap="sq">
            <a:noFill/>
          </a:ln>
        </p:spPr>
        <p:txBody>
          <a:bodyPr vert="horz" wrap="square" lIns="38102" tIns="38102" rIns="38102" bIns="38102" rtlCol="0" anchor="t"/>
          <a:lstStyle/>
          <a:p>
            <a:pPr algn="l">
              <a:lnSpc>
                <a:spcPct val="150000"/>
              </a:lnSpc>
            </a:pPr>
            <a:r>
              <a:rPr kumimoji="1" lang="en-US" altLang="zh-CN" sz="1127">
                <a:ln w="12700">
                  <a:noFill/>
                </a:ln>
                <a:solidFill>
                  <a:srgbClr val="404040">
                    <a:alpha val="100000"/>
                  </a:srgbClr>
                </a:solidFill>
                <a:latin typeface="Source Han Sans CN Normal"/>
                <a:ea typeface="Source Han Sans CN Normal"/>
                <a:cs typeface="Source Han Sans CN Normal"/>
              </a:rPr>
              <a:t>开发政务微信小程序，群众可随时发起智能咨询并保存服务记录。重点优化移动端语音交互体验，支持中断恢复、语速调节等功能，适配不同年龄段用户使用习惯。</a:t>
            </a:r>
            <a:endParaRPr kumimoji="1" lang="zh-CN" altLang="en-US"/>
          </a:p>
        </p:txBody>
      </p:sp>
      <p:sp>
        <p:nvSpPr>
          <p:cNvPr id="15" name="标题 1"/>
          <p:cNvSpPr txBox="1"/>
          <p:nvPr/>
        </p:nvSpPr>
        <p:spPr>
          <a:xfrm rot="0" flipH="0" flipV="0">
            <a:off x="3196883" y="3433871"/>
            <a:ext cx="2000448" cy="5068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移动端服务延伸</a:t>
            </a:r>
            <a:endParaRPr kumimoji="1" lang="zh-CN" altLang="en-US"/>
          </a:p>
        </p:txBody>
      </p:sp>
      <p:sp>
        <p:nvSpPr>
          <p:cNvPr id="16" name="标题 1"/>
          <p:cNvSpPr txBox="1"/>
          <p:nvPr/>
        </p:nvSpPr>
        <p:spPr>
          <a:xfrm rot="0" flipH="0" flipV="0">
            <a:off x="6256388" y="3880174"/>
            <a:ext cx="2260600" cy="1185172"/>
          </a:xfrm>
          <a:prstGeom prst="rect">
            <a:avLst/>
          </a:prstGeom>
          <a:noFill/>
          <a:ln cap="sq">
            <a:noFill/>
          </a:ln>
        </p:spPr>
        <p:txBody>
          <a:bodyPr vert="horz" wrap="square" lIns="38102" tIns="38102" rIns="38102" bIns="38102" rtlCol="0" anchor="t"/>
          <a:lstStyle/>
          <a:p>
            <a:pPr algn="l">
              <a:lnSpc>
                <a:spcPct val="150000"/>
              </a:lnSpc>
            </a:pPr>
            <a:r>
              <a:rPr kumimoji="1" lang="en-US" altLang="zh-CN" sz="1127">
                <a:ln w="12700">
                  <a:noFill/>
                </a:ln>
                <a:solidFill>
                  <a:srgbClr val="404040">
                    <a:alpha val="100000"/>
                  </a:srgbClr>
                </a:solidFill>
                <a:latin typeface="Source Han Sans CN Normal"/>
                <a:ea typeface="Source Han Sans CN Normal"/>
                <a:cs typeface="Source Han Sans CN Normal"/>
              </a:rPr>
              <a:t>针对政策变更、业务办结等场景，部署智能外呼系统自动触达群众。通过语音合成技术实现自然对话，支持满意度评价收集，外呼效率可达人工的5- 8倍。</a:t>
            </a:r>
            <a:endParaRPr kumimoji="1" lang="zh-CN" altLang="en-US"/>
          </a:p>
        </p:txBody>
      </p:sp>
      <p:sp>
        <p:nvSpPr>
          <p:cNvPr id="17" name="标题 1"/>
          <p:cNvSpPr txBox="1"/>
          <p:nvPr/>
        </p:nvSpPr>
        <p:spPr>
          <a:xfrm rot="0" flipH="0" flipV="0">
            <a:off x="5457483" y="2836971"/>
            <a:ext cx="2000448" cy="5068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智能外呼功能</a:t>
            </a:r>
            <a:endParaRPr kumimoji="1" lang="zh-CN" altLang="en-US"/>
          </a:p>
        </p:txBody>
      </p:sp>
      <p:sp>
        <p:nvSpPr>
          <p:cNvPr id="18" name="标题 1"/>
          <p:cNvSpPr txBox="1"/>
          <p:nvPr/>
        </p:nvSpPr>
        <p:spPr>
          <a:xfrm rot="0" flipH="0" flipV="0">
            <a:off x="8682088" y="3435674"/>
            <a:ext cx="2260600" cy="1185172"/>
          </a:xfrm>
          <a:prstGeom prst="rect">
            <a:avLst/>
          </a:prstGeom>
          <a:noFill/>
          <a:ln cap="sq">
            <a:noFill/>
          </a:ln>
        </p:spPr>
        <p:txBody>
          <a:bodyPr vert="horz" wrap="square" lIns="38102" tIns="38102" rIns="38102" bIns="38102" rtlCol="0" anchor="t"/>
          <a:lstStyle/>
          <a:p>
            <a:pPr algn="l">
              <a:lnSpc>
                <a:spcPct val="150000"/>
              </a:lnSpc>
            </a:pPr>
            <a:r>
              <a:rPr kumimoji="1" lang="en-US" altLang="zh-CN" sz="1127">
                <a:ln w="12700">
                  <a:noFill/>
                </a:ln>
                <a:solidFill>
                  <a:srgbClr val="404040">
                    <a:alpha val="100000"/>
                  </a:srgbClr>
                </a:solidFill>
                <a:latin typeface="Source Han Sans CN Normal"/>
                <a:ea typeface="Source Han Sans CN Normal"/>
                <a:cs typeface="Source Han Sans CN Normal"/>
              </a:rPr>
              <a:t>基于用户画像提供差异化服务，如为新市民自动推送公积金缴存政策，为即将退休人员优先展示提取指南。通过授权获取历史办事记录，实现"一人一策"精准服务。</a:t>
            </a:r>
            <a:endParaRPr kumimoji="1" lang="zh-CN" altLang="en-US"/>
          </a:p>
        </p:txBody>
      </p:sp>
      <p:sp>
        <p:nvSpPr>
          <p:cNvPr id="19" name="标题 1"/>
          <p:cNvSpPr txBox="1"/>
          <p:nvPr/>
        </p:nvSpPr>
        <p:spPr>
          <a:xfrm rot="0" flipH="0" flipV="0">
            <a:off x="8086383" y="2240071"/>
            <a:ext cx="2000448" cy="5068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个性化服务定制</a:t>
            </a:r>
            <a:endParaRPr kumimoji="1" lang="zh-CN" altLang="en-US"/>
          </a:p>
        </p:txBody>
      </p:sp>
      <p:sp>
        <p:nvSpPr>
          <p:cNvPr id="20"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服务扩展计划</a:t>
            </a:r>
            <a:endParaRPr kumimoji="1" lang="zh-CN" altLang="en-US"/>
          </a:p>
        </p:txBody>
      </p:sp>
      <p:sp>
        <p:nvSpPr>
          <p:cNvPr id="27"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749328" y="1343965"/>
            <a:ext cx="4309034" cy="936000"/>
          </a:xfrm>
          <a:custGeom>
            <a:avLst/>
            <a:gdLst>
              <a:gd name="connsiteX0" fmla="*/ 3190875 w 3190875"/>
              <a:gd name="connsiteY0" fmla="*/ 595503 h 876300"/>
              <a:gd name="connsiteX1" fmla="*/ 0 w 3190875"/>
              <a:gd name="connsiteY1" fmla="*/ 876300 h 876300"/>
              <a:gd name="connsiteX2" fmla="*/ 0 w 3190875"/>
              <a:gd name="connsiteY2" fmla="*/ 160211 h 876300"/>
              <a:gd name="connsiteX3" fmla="*/ 160211 w 3190875"/>
              <a:gd name="connsiteY3" fmla="*/ 0 h 876300"/>
              <a:gd name="connsiteX4" fmla="*/ 2566607 w 3190875"/>
              <a:gd name="connsiteY4" fmla="*/ 0 h 876300"/>
              <a:gd name="connsiteX5" fmla="*/ 2693003 w 3190875"/>
              <a:gd name="connsiteY5" fmla="*/ 61817 h 876300"/>
              <a:gd name="connsiteX6" fmla="*/ 2857500 w 3190875"/>
              <a:gd name="connsiteY6" fmla="*/ 285750 h 876300"/>
              <a:gd name="connsiteX7" fmla="*/ 3190875 w 3190875"/>
              <a:gd name="connsiteY7" fmla="*/ 595503 h 876300"/>
            </a:gdLst>
            <a:rect l="l" t="t" r="r" b="b"/>
            <a:pathLst>
              <a:path w="3190875" h="876300">
                <a:moveTo>
                  <a:pt x="3190875" y="595503"/>
                </a:moveTo>
                <a:lnTo>
                  <a:pt x="0" y="876300"/>
                </a:lnTo>
                <a:lnTo>
                  <a:pt x="0" y="160211"/>
                </a:lnTo>
                <a:cubicBezTo>
                  <a:pt x="0" y="71729"/>
                  <a:pt x="71729" y="0"/>
                  <a:pt x="160211" y="0"/>
                </a:cubicBezTo>
                <a:lnTo>
                  <a:pt x="2566607" y="0"/>
                </a:lnTo>
                <a:cubicBezTo>
                  <a:pt x="2616013" y="12"/>
                  <a:pt x="2662657" y="22823"/>
                  <a:pt x="2693003" y="61817"/>
                </a:cubicBezTo>
                <a:lnTo>
                  <a:pt x="2857500" y="285750"/>
                </a:lnTo>
                <a:cubicBezTo>
                  <a:pt x="2939415" y="391001"/>
                  <a:pt x="3019425" y="561975"/>
                  <a:pt x="3190875" y="595503"/>
                </a:cubicBezTo>
                <a:close/>
              </a:path>
            </a:pathLst>
          </a:custGeom>
          <a:gradFill>
            <a:gsLst>
              <a:gs pos="0">
                <a:schemeClr val="accent1">
                  <a:lumMod val="60000"/>
                  <a:lumOff val="40000"/>
                  <a:alpha val="100000"/>
                </a:schemeClr>
              </a:gs>
              <a:gs pos="90000">
                <a:schemeClr val="accent1">
                  <a:alpha val="100000"/>
                </a:schemeClr>
              </a:gs>
            </a:gsLst>
            <a:lin ang="0" scaled="0"/>
          </a:gradFill>
          <a:ln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0" flipH="0" flipV="0">
            <a:off x="749330" y="1973108"/>
            <a:ext cx="5040000" cy="1401800"/>
          </a:xfrm>
          <a:prstGeom prst="roundRect">
            <a:avLst>
              <a:gd name="adj" fmla="val 11937"/>
            </a:avLst>
          </a:prstGeom>
          <a:solidFill>
            <a:schemeClr val="bg1"/>
          </a:solidFill>
          <a:ln cap="sq">
            <a:noFill/>
            <a:miter/>
          </a:ln>
          <a:effectLst>
            <a:outerShdw dist="0" blurRad="317500" dir="5400000" sx="100000" sy="100000" kx="0" ky="0" algn="ctr"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974155" y="1343966"/>
            <a:ext cx="3345845" cy="629143"/>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产学研合作</a:t>
            </a:r>
            <a:endParaRPr kumimoji="1" lang="zh-CN" altLang="en-US"/>
          </a:p>
        </p:txBody>
      </p:sp>
      <p:sp>
        <p:nvSpPr>
          <p:cNvPr id="7" name="标题 1"/>
          <p:cNvSpPr txBox="1"/>
          <p:nvPr/>
        </p:nvSpPr>
        <p:spPr>
          <a:xfrm rot="0" flipH="0" flipV="0">
            <a:off x="1019330" y="2115879"/>
            <a:ext cx="4500000" cy="1137684"/>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与高校共建政务智能实验室，联合攻关方言识别、政策语义理解等技术难点。设立企业实习基地培养复合型人才，每年输出不少于50份政务智能化专项研究报告。</a:t>
            </a:r>
            <a:endParaRPr kumimoji="1" lang="zh-CN" altLang="en-US"/>
          </a:p>
        </p:txBody>
      </p:sp>
      <p:sp>
        <p:nvSpPr>
          <p:cNvPr id="8" name="标题 1"/>
          <p:cNvSpPr txBox="1"/>
          <p:nvPr/>
        </p:nvSpPr>
        <p:spPr>
          <a:xfrm rot="0" flipH="0" flipV="0">
            <a:off x="6402668" y="1343965"/>
            <a:ext cx="4334434" cy="936000"/>
          </a:xfrm>
          <a:custGeom>
            <a:avLst/>
            <a:gdLst>
              <a:gd name="connsiteX0" fmla="*/ 3190875 w 3190875"/>
              <a:gd name="connsiteY0" fmla="*/ 595503 h 876300"/>
              <a:gd name="connsiteX1" fmla="*/ 0 w 3190875"/>
              <a:gd name="connsiteY1" fmla="*/ 876300 h 876300"/>
              <a:gd name="connsiteX2" fmla="*/ 0 w 3190875"/>
              <a:gd name="connsiteY2" fmla="*/ 160211 h 876300"/>
              <a:gd name="connsiteX3" fmla="*/ 160211 w 3190875"/>
              <a:gd name="connsiteY3" fmla="*/ 0 h 876300"/>
              <a:gd name="connsiteX4" fmla="*/ 2566607 w 3190875"/>
              <a:gd name="connsiteY4" fmla="*/ 0 h 876300"/>
              <a:gd name="connsiteX5" fmla="*/ 2693003 w 3190875"/>
              <a:gd name="connsiteY5" fmla="*/ 61817 h 876300"/>
              <a:gd name="connsiteX6" fmla="*/ 2857500 w 3190875"/>
              <a:gd name="connsiteY6" fmla="*/ 285750 h 876300"/>
              <a:gd name="connsiteX7" fmla="*/ 3190875 w 3190875"/>
              <a:gd name="connsiteY7" fmla="*/ 595503 h 876300"/>
            </a:gdLst>
            <a:rect l="l" t="t" r="r" b="b"/>
            <a:pathLst>
              <a:path w="3190875" h="876300">
                <a:moveTo>
                  <a:pt x="3190875" y="595503"/>
                </a:moveTo>
                <a:lnTo>
                  <a:pt x="0" y="876300"/>
                </a:lnTo>
                <a:lnTo>
                  <a:pt x="0" y="160211"/>
                </a:lnTo>
                <a:cubicBezTo>
                  <a:pt x="0" y="71729"/>
                  <a:pt x="71729" y="0"/>
                  <a:pt x="160211" y="0"/>
                </a:cubicBezTo>
                <a:lnTo>
                  <a:pt x="2566607" y="0"/>
                </a:lnTo>
                <a:cubicBezTo>
                  <a:pt x="2616013" y="12"/>
                  <a:pt x="2662657" y="22823"/>
                  <a:pt x="2693003" y="61817"/>
                </a:cubicBezTo>
                <a:lnTo>
                  <a:pt x="2857500" y="285750"/>
                </a:lnTo>
                <a:cubicBezTo>
                  <a:pt x="2939415" y="391001"/>
                  <a:pt x="3019425" y="561975"/>
                  <a:pt x="3190875" y="595503"/>
                </a:cubicBezTo>
                <a:close/>
              </a:path>
            </a:pathLst>
          </a:custGeom>
          <a:gradFill>
            <a:gsLst>
              <a:gs pos="0">
                <a:schemeClr val="accent1">
                  <a:lumMod val="60000"/>
                  <a:lumOff val="40000"/>
                  <a:alpha val="100000"/>
                </a:schemeClr>
              </a:gs>
              <a:gs pos="90000">
                <a:schemeClr val="accent1">
                  <a:alpha val="100000"/>
                </a:schemeClr>
              </a:gs>
            </a:gsLst>
            <a:lin ang="0" scaled="0"/>
          </a:gradFill>
          <a:ln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rot="0" flipH="0" flipV="0">
            <a:off x="6402670" y="1973108"/>
            <a:ext cx="5040000" cy="1405090"/>
          </a:xfrm>
          <a:prstGeom prst="roundRect">
            <a:avLst>
              <a:gd name="adj" fmla="val 11937"/>
            </a:avLst>
          </a:prstGeom>
          <a:solidFill>
            <a:schemeClr val="bg1"/>
          </a:solidFill>
          <a:ln cap="sq">
            <a:noFill/>
            <a:miter/>
          </a:ln>
          <a:effectLst>
            <a:outerShdw dist="0" blurRad="317500" dir="5400000" sx="100000" sy="100000" kx="0" ky="0" algn="ctr"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6627495" y="1343966"/>
            <a:ext cx="3345845" cy="629143"/>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标准规范制定</a:t>
            </a:r>
            <a:endParaRPr kumimoji="1" lang="zh-CN" altLang="en-US"/>
          </a:p>
        </p:txBody>
      </p:sp>
      <p:sp>
        <p:nvSpPr>
          <p:cNvPr id="11" name="标题 1"/>
          <p:cNvSpPr txBox="1"/>
          <p:nvPr/>
        </p:nvSpPr>
        <p:spPr>
          <a:xfrm rot="0" flipH="0" flipV="0">
            <a:off x="6672670" y="2115879"/>
            <a:ext cx="4500000" cy="1137684"/>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牵头编制《政务智能客服系统建设指南》，明确数据安全、服务响应等12项核心指标。参与国家政务服务标准化委员会工作，推动行业形成统一的技术接口规范。</a:t>
            </a:r>
            <a:endParaRPr kumimoji="1" lang="zh-CN" altLang="en-US"/>
          </a:p>
        </p:txBody>
      </p:sp>
      <p:sp>
        <p:nvSpPr>
          <p:cNvPr id="12" name="标题 1"/>
          <p:cNvSpPr txBox="1"/>
          <p:nvPr/>
        </p:nvSpPr>
        <p:spPr>
          <a:xfrm rot="0" flipH="0" flipV="0">
            <a:off x="749328" y="3838690"/>
            <a:ext cx="4305272" cy="936000"/>
          </a:xfrm>
          <a:custGeom>
            <a:avLst/>
            <a:gdLst>
              <a:gd name="connsiteX0" fmla="*/ 3190875 w 3190875"/>
              <a:gd name="connsiteY0" fmla="*/ 595503 h 876300"/>
              <a:gd name="connsiteX1" fmla="*/ 0 w 3190875"/>
              <a:gd name="connsiteY1" fmla="*/ 876300 h 876300"/>
              <a:gd name="connsiteX2" fmla="*/ 0 w 3190875"/>
              <a:gd name="connsiteY2" fmla="*/ 160211 h 876300"/>
              <a:gd name="connsiteX3" fmla="*/ 160211 w 3190875"/>
              <a:gd name="connsiteY3" fmla="*/ 0 h 876300"/>
              <a:gd name="connsiteX4" fmla="*/ 2566607 w 3190875"/>
              <a:gd name="connsiteY4" fmla="*/ 0 h 876300"/>
              <a:gd name="connsiteX5" fmla="*/ 2693003 w 3190875"/>
              <a:gd name="connsiteY5" fmla="*/ 61817 h 876300"/>
              <a:gd name="connsiteX6" fmla="*/ 2857500 w 3190875"/>
              <a:gd name="connsiteY6" fmla="*/ 285750 h 876300"/>
              <a:gd name="connsiteX7" fmla="*/ 3190875 w 3190875"/>
              <a:gd name="connsiteY7" fmla="*/ 595503 h 876300"/>
            </a:gdLst>
            <a:rect l="l" t="t" r="r" b="b"/>
            <a:pathLst>
              <a:path w="3190875" h="876300">
                <a:moveTo>
                  <a:pt x="3190875" y="595503"/>
                </a:moveTo>
                <a:lnTo>
                  <a:pt x="0" y="876300"/>
                </a:lnTo>
                <a:lnTo>
                  <a:pt x="0" y="160211"/>
                </a:lnTo>
                <a:cubicBezTo>
                  <a:pt x="0" y="71729"/>
                  <a:pt x="71729" y="0"/>
                  <a:pt x="160211" y="0"/>
                </a:cubicBezTo>
                <a:lnTo>
                  <a:pt x="2566607" y="0"/>
                </a:lnTo>
                <a:cubicBezTo>
                  <a:pt x="2616013" y="12"/>
                  <a:pt x="2662657" y="22823"/>
                  <a:pt x="2693003" y="61817"/>
                </a:cubicBezTo>
                <a:lnTo>
                  <a:pt x="2857500" y="285750"/>
                </a:lnTo>
                <a:cubicBezTo>
                  <a:pt x="2939415" y="391001"/>
                  <a:pt x="3019425" y="561975"/>
                  <a:pt x="3190875" y="595503"/>
                </a:cubicBezTo>
                <a:close/>
              </a:path>
            </a:pathLst>
          </a:custGeom>
          <a:gradFill>
            <a:gsLst>
              <a:gs pos="0">
                <a:schemeClr val="accent1">
                  <a:lumMod val="60000"/>
                  <a:lumOff val="40000"/>
                  <a:alpha val="100000"/>
                </a:schemeClr>
              </a:gs>
              <a:gs pos="90000">
                <a:schemeClr val="accent1">
                  <a:alpha val="100000"/>
                </a:schemeClr>
              </a:gs>
            </a:gsLst>
            <a:lin ang="0" scaled="0"/>
          </a:gradFill>
          <a:ln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0" flipH="0" flipV="0">
            <a:off x="749330" y="4467833"/>
            <a:ext cx="5040000" cy="1401800"/>
          </a:xfrm>
          <a:prstGeom prst="roundRect">
            <a:avLst>
              <a:gd name="adj" fmla="val 11937"/>
            </a:avLst>
          </a:prstGeom>
          <a:solidFill>
            <a:schemeClr val="bg1"/>
          </a:solidFill>
          <a:ln cap="sq">
            <a:noFill/>
            <a:miter/>
          </a:ln>
          <a:effectLst>
            <a:outerShdw dist="0" blurRad="317500" dir="5400000" sx="100000" sy="100000" kx="0" ky="0" algn="ctr"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974155" y="3838690"/>
            <a:ext cx="3345845" cy="629143"/>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全国推广路径</a:t>
            </a:r>
            <a:endParaRPr kumimoji="1" lang="zh-CN" altLang="en-US"/>
          </a:p>
        </p:txBody>
      </p:sp>
      <p:sp>
        <p:nvSpPr>
          <p:cNvPr id="15" name="标题 1"/>
          <p:cNvSpPr txBox="1"/>
          <p:nvPr/>
        </p:nvSpPr>
        <p:spPr>
          <a:xfrm rot="0" flipH="0" flipV="0">
            <a:off x="1019330" y="4610604"/>
            <a:ext cx="4500000" cy="1137684"/>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采取"试点- 优化- 推广"三步走策略，首批在长三角10个城市落地。建立跨区域经验分享机制，通过案例库、线上培训等方式加速成果复制，三年内实现省级全覆盖。</a:t>
            </a:r>
            <a:endParaRPr kumimoji="1" lang="zh-CN" altLang="en-US"/>
          </a:p>
        </p:txBody>
      </p:sp>
      <p:sp>
        <p:nvSpPr>
          <p:cNvPr id="16" name="标题 1"/>
          <p:cNvSpPr txBox="1"/>
          <p:nvPr/>
        </p:nvSpPr>
        <p:spPr>
          <a:xfrm rot="0" flipH="0" flipV="0">
            <a:off x="6402668" y="3838690"/>
            <a:ext cx="4328832" cy="936000"/>
          </a:xfrm>
          <a:custGeom>
            <a:avLst/>
            <a:gdLst>
              <a:gd name="connsiteX0" fmla="*/ 3190875 w 3190875"/>
              <a:gd name="connsiteY0" fmla="*/ 595503 h 876300"/>
              <a:gd name="connsiteX1" fmla="*/ 0 w 3190875"/>
              <a:gd name="connsiteY1" fmla="*/ 876300 h 876300"/>
              <a:gd name="connsiteX2" fmla="*/ 0 w 3190875"/>
              <a:gd name="connsiteY2" fmla="*/ 160211 h 876300"/>
              <a:gd name="connsiteX3" fmla="*/ 160211 w 3190875"/>
              <a:gd name="connsiteY3" fmla="*/ 0 h 876300"/>
              <a:gd name="connsiteX4" fmla="*/ 2566607 w 3190875"/>
              <a:gd name="connsiteY4" fmla="*/ 0 h 876300"/>
              <a:gd name="connsiteX5" fmla="*/ 2693003 w 3190875"/>
              <a:gd name="connsiteY5" fmla="*/ 61817 h 876300"/>
              <a:gd name="connsiteX6" fmla="*/ 2857500 w 3190875"/>
              <a:gd name="connsiteY6" fmla="*/ 285750 h 876300"/>
              <a:gd name="connsiteX7" fmla="*/ 3190875 w 3190875"/>
              <a:gd name="connsiteY7" fmla="*/ 595503 h 876300"/>
            </a:gdLst>
            <a:rect l="l" t="t" r="r" b="b"/>
            <a:pathLst>
              <a:path w="3190875" h="876300">
                <a:moveTo>
                  <a:pt x="3190875" y="595503"/>
                </a:moveTo>
                <a:lnTo>
                  <a:pt x="0" y="876300"/>
                </a:lnTo>
                <a:lnTo>
                  <a:pt x="0" y="160211"/>
                </a:lnTo>
                <a:cubicBezTo>
                  <a:pt x="0" y="71729"/>
                  <a:pt x="71729" y="0"/>
                  <a:pt x="160211" y="0"/>
                </a:cubicBezTo>
                <a:lnTo>
                  <a:pt x="2566607" y="0"/>
                </a:lnTo>
                <a:cubicBezTo>
                  <a:pt x="2616013" y="12"/>
                  <a:pt x="2662657" y="22823"/>
                  <a:pt x="2693003" y="61817"/>
                </a:cubicBezTo>
                <a:lnTo>
                  <a:pt x="2857500" y="285750"/>
                </a:lnTo>
                <a:cubicBezTo>
                  <a:pt x="2939415" y="391001"/>
                  <a:pt x="3019425" y="561975"/>
                  <a:pt x="3190875" y="595503"/>
                </a:cubicBezTo>
                <a:close/>
              </a:path>
            </a:pathLst>
          </a:custGeom>
          <a:gradFill>
            <a:gsLst>
              <a:gs pos="0">
                <a:schemeClr val="accent1">
                  <a:lumMod val="60000"/>
                  <a:lumOff val="40000"/>
                  <a:alpha val="100000"/>
                </a:schemeClr>
              </a:gs>
              <a:gs pos="90000">
                <a:schemeClr val="accent1">
                  <a:alpha val="100000"/>
                </a:schemeClr>
              </a:gs>
            </a:gsLst>
            <a:lin ang="0" scaled="0"/>
          </a:gradFill>
          <a:ln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0" flipV="0">
            <a:off x="6402670" y="4467833"/>
            <a:ext cx="5040000" cy="1399567"/>
          </a:xfrm>
          <a:prstGeom prst="roundRect">
            <a:avLst>
              <a:gd name="adj" fmla="val 11937"/>
            </a:avLst>
          </a:prstGeom>
          <a:solidFill>
            <a:schemeClr val="bg1"/>
          </a:solidFill>
          <a:ln cap="sq">
            <a:noFill/>
            <a:miter/>
          </a:ln>
          <a:effectLst>
            <a:outerShdw dist="0" blurRad="317500" dir="5400000" sx="100000" sy="100000" kx="0" ky="0" algn="ctr"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6627495" y="3838690"/>
            <a:ext cx="3345845" cy="629143"/>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国际经验借鉴</a:t>
            </a:r>
            <a:endParaRPr kumimoji="1" lang="zh-CN" altLang="en-US"/>
          </a:p>
        </p:txBody>
      </p:sp>
      <p:sp>
        <p:nvSpPr>
          <p:cNvPr id="19" name="标题 1"/>
          <p:cNvSpPr txBox="1"/>
          <p:nvPr/>
        </p:nvSpPr>
        <p:spPr>
          <a:xfrm rot="0" flipH="0" flipV="0">
            <a:off x="6672670" y="4610604"/>
            <a:ext cx="4500000" cy="1137684"/>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研究新加坡"智慧国"、爱沙尼亚数字政府等先进案例，引进对话式AI伦理框架等创新理念。定期举办国际政务智能化峰会，推动中国方案纳入联合国电子政务发展指数评估体系。</a:t>
            </a:r>
            <a:endParaRPr kumimoji="1" lang="zh-CN" altLang="en-US"/>
          </a:p>
        </p:txBody>
      </p:sp>
      <p:sp>
        <p:nvSpPr>
          <p:cNvPr id="20"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生态共建展望</a:t>
            </a:r>
            <a:endParaRPr kumimoji="1" lang="zh-CN" altLang="en-US"/>
          </a:p>
        </p:txBody>
      </p:sp>
      <p:sp>
        <p:nvSpPr>
          <p:cNvPr id="27"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0" y="5514047"/>
            <a:ext cx="12192000" cy="1343953"/>
          </a:xfrm>
          <a:prstGeom prst="rect">
            <a:avLst/>
          </a:prstGeom>
          <a:gradFill>
            <a:gsLst>
              <a:gs pos="0">
                <a:schemeClr val="accent1">
                  <a:lumMod val="60000"/>
                  <a:lumOff val="40000"/>
                </a:schemeClr>
              </a:gs>
              <a:gs pos="50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348280" y="341909"/>
            <a:ext cx="11475420" cy="4985110"/>
          </a:xfrm>
          <a:prstGeom prst="rect">
            <a:avLst/>
          </a:prstGeom>
          <a:solidFill>
            <a:schemeClr val="bg1"/>
          </a:solidFill>
          <a:ln w="12700" cap="sq">
            <a:noFill/>
            <a:miter/>
          </a:ln>
          <a:effectLst>
            <a:outerShdw dist="38100" blurRad="127000" dir="2700000" sx="100000" sy="100000" kx="0" ky="0" algn="tl" rotWithShape="0">
              <a:schemeClr val="accent1">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1">
            <a:off x="3084126" y="911678"/>
            <a:ext cx="2031005" cy="202502"/>
          </a:xfrm>
          <a:prstGeom prst="roundRect">
            <a:avLst>
              <a:gd name="adj" fmla="val 50000"/>
            </a:avLst>
          </a:prstGeom>
          <a:gradFill>
            <a:gsLst>
              <a:gs pos="0">
                <a:schemeClr val="accent1"/>
              </a:gs>
              <a:gs pos="90000">
                <a:schemeClr val="accent1">
                  <a:alpha val="0"/>
                </a:schemeClr>
              </a:gs>
            </a:gsLst>
            <a:path path="circle">
              <a:fillToRect b="100000" r="100000"/>
            </a:path>
            <a:tileRect t="-100000" l="-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5400000" flipH="1" flipV="0">
            <a:off x="9975960" y="1474632"/>
            <a:ext cx="2304424" cy="49397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5400000" flipH="1" flipV="0">
            <a:off x="10088353" y="1537077"/>
            <a:ext cx="1342596" cy="287795"/>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16200000" flipH="0" flipV="0">
            <a:off x="4067555" y="2455294"/>
            <a:ext cx="3555826" cy="762216"/>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16200000" flipH="0" flipV="0">
            <a:off x="5378271" y="2551650"/>
            <a:ext cx="2071683" cy="44408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6734629" y="1450771"/>
            <a:ext cx="4466198" cy="4466198"/>
          </a:xfrm>
          <a:prstGeom prst="ellipse">
            <a:avLst/>
          </a:prstGeom>
          <a:gradFill>
            <a:gsLst>
              <a:gs pos="0">
                <a:schemeClr val="accent1">
                  <a:lumMod val="60000"/>
                  <a:lumOff val="40000"/>
                </a:schemeClr>
              </a:gs>
              <a:gs pos="61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2607" y="0"/>
            <a:ext cx="12192000" cy="173344"/>
          </a:xfrm>
          <a:prstGeom prst="rect">
            <a:avLst/>
          </a:prstGeom>
          <a:gradFill>
            <a:gsLst>
              <a:gs pos="44000">
                <a:schemeClr val="accent1"/>
              </a:gs>
              <a:gs pos="100000">
                <a:schemeClr val="accent1">
                  <a:lumMod val="60000"/>
                  <a:lumOff val="40000"/>
                </a:schemeClr>
              </a:gs>
            </a:gsLst>
            <a:lin ang="2700000" scaled="0"/>
          </a:gradFill>
          <a:ln w="9525" cap="flat">
            <a:noFill/>
            <a:miter/>
          </a:ln>
          <a:effectLst/>
        </p:spPr>
        <p:txBody>
          <a:bodyPr vert="horz" wrap="square" lIns="0" tIns="0" rIns="0" bIns="0" rtlCol="0" anchor="ctr"/>
          <a:lstStyle/>
          <a:p>
            <a:pPr algn="ctr">
              <a:lnSpc>
                <a:spcPct val="110000"/>
              </a:lnSpc>
            </a:pPr>
            <a:endParaRPr kumimoji="1" lang="zh-CN" altLang="en-US"/>
          </a:p>
        </p:txBody>
      </p:sp>
      <p:pic>
        <p:nvPicPr>
          <p:cNvPr id="12" name=""/>
          <p:cNvPicPr>
            <a:picLocks noChangeAspect="1"/>
          </p:cNvPicPr>
          <p:nvPr/>
        </p:nvPicPr>
        <p:blipFill>
          <a:blip r:embed="rId3">
            <a:alphaModFix amt="100000"/>
          </a:blip>
          <a:srcRect l="0" t="0" r="0" b="0"/>
          <a:stretch>
            <a:fillRect/>
          </a:stretch>
        </p:blipFill>
        <p:spPr>
          <a:xfrm rot="0" flipH="0" flipV="0">
            <a:off x="6490419" y="824917"/>
            <a:ext cx="5137467" cy="5347564"/>
          </a:xfrm>
          <a:prstGeom prst="rect">
            <a:avLst/>
          </a:prstGeom>
          <a:noFill/>
          <a:ln>
            <a:noFill/>
          </a:ln>
        </p:spPr>
      </p:pic>
      <p:sp>
        <p:nvSpPr>
          <p:cNvPr id="13" name="标题 1"/>
          <p:cNvSpPr txBox="1"/>
          <p:nvPr/>
        </p:nvSpPr>
        <p:spPr>
          <a:xfrm rot="0" flipH="0" flipV="0">
            <a:off x="6108424" y="5876528"/>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6693239" y="5876528"/>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7278054" y="5876528"/>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7862869" y="5876528"/>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8447684" y="5876528"/>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9032499" y="5876528"/>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9617314" y="5876528"/>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10202129" y="5876528"/>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10786947" y="5876528"/>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728436" y="774619"/>
            <a:ext cx="2194872" cy="483809"/>
          </a:xfrm>
          <a:prstGeom prst="roundRect">
            <a:avLst>
              <a:gd name="adj" fmla="val 50000"/>
            </a:avLst>
          </a:prstGeom>
          <a:gradFill>
            <a:gsLst>
              <a:gs pos="0">
                <a:schemeClr val="accent1">
                  <a:lumMod val="60000"/>
                  <a:lumOff val="40000"/>
                </a:schemeClr>
              </a:gs>
              <a:gs pos="82000">
                <a:schemeClr val="accent1"/>
              </a:gs>
            </a:gsLst>
            <a:lin ang="2700000" scaled="0"/>
          </a:gra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990853" y="911679"/>
            <a:ext cx="1688596" cy="20968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24" name="标题 1"/>
          <p:cNvSpPr txBox="1"/>
          <p:nvPr/>
        </p:nvSpPr>
        <p:spPr>
          <a:xfrm rot="0" flipH="0" flipV="0">
            <a:off x="793725" y="5860353"/>
            <a:ext cx="2073437" cy="535103"/>
          </a:xfrm>
          <a:prstGeom prst="roundRect">
            <a:avLst>
              <a:gd name="adj" fmla="val 50000"/>
            </a:avLst>
          </a:prstGeom>
          <a:solidFill>
            <a:schemeClr val="bg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3470475" y="5860353"/>
            <a:ext cx="2073437" cy="535103"/>
          </a:xfrm>
          <a:prstGeom prst="roundRect">
            <a:avLst>
              <a:gd name="adj" fmla="val 50000"/>
            </a:avLst>
          </a:prstGeom>
          <a:solidFill>
            <a:schemeClr val="bg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1663161" y="5974016"/>
            <a:ext cx="1177093" cy="307777"/>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265CEF">
                    <a:alpha val="100000"/>
                  </a:srgbClr>
                </a:solidFill>
                <a:latin typeface="Source Han Sans CN Normal"/>
                <a:ea typeface="Source Han Sans CN Normal"/>
                <a:cs typeface="Source Han Sans CN Normal"/>
              </a:rPr>
              <a:t>AiPPT</a:t>
            </a:r>
            <a:endParaRPr kumimoji="1" lang="zh-CN" altLang="en-US"/>
          </a:p>
        </p:txBody>
      </p:sp>
      <p:sp>
        <p:nvSpPr>
          <p:cNvPr id="27" name="标题 1"/>
          <p:cNvSpPr txBox="1"/>
          <p:nvPr/>
        </p:nvSpPr>
        <p:spPr>
          <a:xfrm rot="0" flipH="0" flipV="0">
            <a:off x="3593364" y="5974016"/>
            <a:ext cx="987615" cy="307777"/>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265CEF">
                    <a:alpha val="100000"/>
                  </a:srgbClr>
                </a:solidFill>
                <a:latin typeface="Source Han Sans CN Normal"/>
                <a:ea typeface="Source Han Sans CN Normal"/>
                <a:cs typeface="Source Han Sans CN Normal"/>
              </a:rPr>
              <a:t>时间：</a:t>
            </a:r>
            <a:endParaRPr kumimoji="1" lang="zh-CN" altLang="en-US"/>
          </a:p>
        </p:txBody>
      </p:sp>
      <p:sp>
        <p:nvSpPr>
          <p:cNvPr id="28" name="标题 1"/>
          <p:cNvSpPr txBox="1"/>
          <p:nvPr/>
        </p:nvSpPr>
        <p:spPr>
          <a:xfrm rot="0" flipH="0" flipV="0">
            <a:off x="880203" y="5974016"/>
            <a:ext cx="1177093" cy="307777"/>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265CEF">
                    <a:alpha val="100000"/>
                  </a:srgbClr>
                </a:solidFill>
                <a:latin typeface="Source Han Sans CN Normal"/>
                <a:ea typeface="Source Han Sans CN Normal"/>
                <a:cs typeface="Source Han Sans CN Normal"/>
              </a:rPr>
              <a:t>主讲人：</a:t>
            </a:r>
            <a:endParaRPr kumimoji="1" lang="zh-CN" altLang="en-US"/>
          </a:p>
        </p:txBody>
      </p:sp>
      <p:sp>
        <p:nvSpPr>
          <p:cNvPr id="29" name="标题 1"/>
          <p:cNvSpPr txBox="1"/>
          <p:nvPr/>
        </p:nvSpPr>
        <p:spPr>
          <a:xfrm rot="0" flipH="0" flipV="0">
            <a:off x="4339128" y="5974016"/>
            <a:ext cx="987615" cy="307777"/>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265CEF">
                    <a:alpha val="100000"/>
                  </a:srgbClr>
                </a:solidFill>
                <a:latin typeface="Source Han Sans CN Normal"/>
                <a:ea typeface="Source Han Sans CN Normal"/>
                <a:cs typeface="Source Han Sans CN Normal"/>
              </a:rPr>
              <a:t>202X.X</a:t>
            </a:r>
            <a:endParaRPr kumimoji="1" lang="zh-CN" altLang="en-US"/>
          </a:p>
        </p:txBody>
      </p:sp>
      <p:sp>
        <p:nvSpPr>
          <p:cNvPr id="30" name="标题 1"/>
          <p:cNvSpPr txBox="1"/>
          <p:nvPr/>
        </p:nvSpPr>
        <p:spPr>
          <a:xfrm rot="10800000" flipH="0" flipV="0">
            <a:off x="766763" y="4409029"/>
            <a:ext cx="4680190" cy="473756"/>
          </a:xfrm>
          <a:prstGeom prst="roundRect">
            <a:avLst>
              <a:gd name="adj" fmla="val 50000"/>
            </a:avLst>
          </a:prstGeom>
          <a:gradFill>
            <a:gsLst>
              <a:gs pos="0">
                <a:schemeClr val="accent1">
                  <a:lumMod val="20000"/>
                  <a:lumOff val="80000"/>
                  <a:alpha val="0"/>
                </a:schemeClr>
              </a:gs>
              <a:gs pos="100000">
                <a:schemeClr val="accent1"/>
              </a:gs>
            </a:gsLst>
            <a:lin ang="0" scaled="0"/>
          </a:gradFill>
          <a:ln w="22225"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0" flipV="0">
            <a:off x="896197" y="4445852"/>
            <a:ext cx="2731169" cy="400110"/>
          </a:xfrm>
          <a:prstGeom prst="rect">
            <a:avLst/>
          </a:prstGeom>
          <a:noFill/>
          <a:ln>
            <a:noFill/>
          </a:ln>
        </p:spPr>
        <p:txBody>
          <a:bodyPr vert="horz" wrap="square" lIns="91440" tIns="45720" rIns="91440" bIns="45720" rtlCol="0" anchor="ctr"/>
          <a:lstStyle/>
          <a:p>
            <a:pPr algn="l">
              <a:lnSpc>
                <a:spcPct val="100000"/>
              </a:lnSpc>
            </a:pPr>
            <a:r>
              <a:rPr kumimoji="1" lang="en-US" altLang="zh-CN" sz="1800">
                <a:ln w="12700">
                  <a:noFill/>
                </a:ln>
                <a:solidFill>
                  <a:srgbClr val="FFFFFF">
                    <a:alpha val="100000"/>
                  </a:srgbClr>
                </a:solidFill>
                <a:latin typeface="Source Han Sans CN Normal"/>
                <a:ea typeface="Source Han Sans CN Normal"/>
                <a:cs typeface="Source Han Sans CN Normal"/>
              </a:rPr>
              <a:t>PowerPoint design</a:t>
            </a:r>
            <a:endParaRPr kumimoji="1" lang="zh-CN" altLang="en-US"/>
          </a:p>
        </p:txBody>
      </p:sp>
      <p:sp>
        <p:nvSpPr>
          <p:cNvPr id="32" name="标题 1"/>
          <p:cNvSpPr txBox="1"/>
          <p:nvPr/>
        </p:nvSpPr>
        <p:spPr>
          <a:xfrm rot="0" flipH="0" flipV="0">
            <a:off x="3096469" y="4631507"/>
            <a:ext cx="2844000" cy="28800"/>
          </a:xfrm>
          <a:prstGeom prst="rect">
            <a:avLst/>
          </a:prstGeom>
          <a:gradFill>
            <a:gsLst>
              <a:gs pos="0">
                <a:schemeClr val="bg1"/>
              </a:gs>
              <a:gs pos="100000">
                <a:schemeClr val="accent1">
                  <a:lumMod val="20000"/>
                  <a:lumOff val="8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0" flipV="0">
            <a:off x="641679" y="1626999"/>
            <a:ext cx="3741482" cy="1808015"/>
          </a:xfrm>
          <a:prstGeom prst="rect">
            <a:avLst/>
          </a:prstGeom>
          <a:noFill/>
          <a:ln>
            <a:noFill/>
          </a:ln>
        </p:spPr>
        <p:txBody>
          <a:bodyPr vert="horz" wrap="square" lIns="91440" tIns="45720" rIns="91440" bIns="45720" rtlCol="0" anchor="t"/>
          <a:lstStyle/>
          <a:p>
            <a:pPr algn="l">
              <a:lnSpc>
                <a:spcPct val="110000"/>
              </a:lnSpc>
            </a:pPr>
            <a:r>
              <a:rPr kumimoji="1" lang="en-US" altLang="zh-CN" sz="9600">
                <a:ln w="12700">
                  <a:noFill/>
                </a:ln>
                <a:gradFill>
                  <a:gsLst>
                    <a:gs pos="0">
                      <a:srgbClr val="7D9DF5">
                        <a:alpha val="100000"/>
                      </a:srgbClr>
                    </a:gs>
                    <a:gs pos="99000">
                      <a:srgbClr val="D4DEFC">
                        <a:alpha val="0"/>
                      </a:srgbClr>
                    </a:gs>
                  </a:gsLst>
                  <a:lin ang="5400000" scaled="0"/>
                </a:gradFill>
                <a:latin typeface="Source Han Sans CN Heavy Bold"/>
                <a:ea typeface="Source Han Sans CN Heavy Bold"/>
                <a:cs typeface="Source Han Sans CN Heavy Bold"/>
              </a:rPr>
              <a:t>202X</a:t>
            </a:r>
            <a:endParaRPr kumimoji="1" lang="zh-CN" altLang="en-US"/>
          </a:p>
        </p:txBody>
      </p:sp>
      <p:sp>
        <p:nvSpPr>
          <p:cNvPr id="34" name="标题 1"/>
          <p:cNvSpPr txBox="1"/>
          <p:nvPr/>
        </p:nvSpPr>
        <p:spPr>
          <a:xfrm rot="0" flipH="0" flipV="0">
            <a:off x="668437" y="2579962"/>
            <a:ext cx="5331310" cy="1721327"/>
          </a:xfrm>
          <a:prstGeom prst="rect">
            <a:avLst/>
          </a:prstGeom>
          <a:noFill/>
          <a:ln>
            <a:noFill/>
          </a:ln>
        </p:spPr>
        <p:txBody>
          <a:bodyPr vert="horz" wrap="square" lIns="91440" tIns="45720" rIns="91440" bIns="45720" rtlCol="0" anchor="t"/>
          <a:lstStyle/>
          <a:p>
            <a:pPr algn="l">
              <a:lnSpc>
                <a:spcPct val="130000"/>
              </a:lnSpc>
            </a:pPr>
            <a:r>
              <a:rPr kumimoji="1" lang="en-US" altLang="zh-CN" sz="3900">
                <a:ln w="12700">
                  <a:noFill/>
                </a:ln>
                <a:solidFill>
                  <a:srgbClr val="262626">
                    <a:alpha val="100000"/>
                  </a:srgbClr>
                </a:solidFill>
                <a:latin typeface="Source Han Sans CN Heavy Bold"/>
                <a:ea typeface="Source Han Sans CN Heavy Bold"/>
                <a:cs typeface="Source Han Sans CN Heavy Bold"/>
              </a:rPr>
              <a:t>谢谢大家</a:t>
            </a:r>
            <a:endParaRPr kumimoji="1" lang="zh-CN" altLang="en-US"/>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1" flipV="0">
            <a:off x="-2607"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1" flipV="0">
            <a:off x="-2607" y="5514047"/>
            <a:ext cx="12192000" cy="1343953"/>
          </a:xfrm>
          <a:prstGeom prst="rect">
            <a:avLst/>
          </a:prstGeom>
          <a:gradFill>
            <a:gsLst>
              <a:gs pos="0">
                <a:schemeClr val="accent1">
                  <a:lumMod val="60000"/>
                  <a:lumOff val="40000"/>
                </a:schemeClr>
              </a:gs>
              <a:gs pos="50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1" flipV="0">
            <a:off x="365693" y="422119"/>
            <a:ext cx="11475420" cy="4985110"/>
          </a:xfrm>
          <a:prstGeom prst="rect">
            <a:avLst/>
          </a:prstGeom>
          <a:solidFill>
            <a:schemeClr val="bg1"/>
          </a:solidFill>
          <a:ln w="12700" cap="sq">
            <a:noFill/>
            <a:miter/>
          </a:ln>
          <a:effectLst>
            <a:outerShdw dist="38100" blurRad="127000" dir="2700000" sx="100000" sy="100000" kx="0" ky="0" algn="tl" rotWithShape="0">
              <a:schemeClr val="accent1">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6200000" flipH="0" flipV="0">
            <a:off x="-90991" y="1474632"/>
            <a:ext cx="2304424" cy="49397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6200000" flipH="0" flipV="0">
            <a:off x="758444" y="1537077"/>
            <a:ext cx="1342596" cy="287795"/>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5400000" flipH="1" flipV="0">
            <a:off x="4566012" y="2455294"/>
            <a:ext cx="3555826" cy="762216"/>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5400000" flipH="1" flipV="0">
            <a:off x="4739439" y="2551650"/>
            <a:ext cx="2071683" cy="44408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1" flipV="0">
            <a:off x="988566" y="1450771"/>
            <a:ext cx="4466198" cy="4466198"/>
          </a:xfrm>
          <a:prstGeom prst="ellipse">
            <a:avLst/>
          </a:prstGeom>
          <a:gradFill>
            <a:gsLst>
              <a:gs pos="0">
                <a:schemeClr val="accent1">
                  <a:lumMod val="60000"/>
                  <a:lumOff val="40000"/>
                </a:schemeClr>
              </a:gs>
              <a:gs pos="61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1" flipV="0">
            <a:off x="0" y="0"/>
            <a:ext cx="12192000" cy="173344"/>
          </a:xfrm>
          <a:prstGeom prst="rect">
            <a:avLst/>
          </a:prstGeom>
          <a:gradFill>
            <a:gsLst>
              <a:gs pos="44000">
                <a:schemeClr val="accent1"/>
              </a:gs>
              <a:gs pos="100000">
                <a:schemeClr val="accent1">
                  <a:lumMod val="60000"/>
                  <a:lumOff val="40000"/>
                </a:schemeClr>
              </a:gs>
            </a:gsLst>
            <a:lin ang="2700000" scaled="0"/>
          </a:gradFill>
          <a:ln w="9525" cap="flat">
            <a:noFill/>
            <a:miter/>
          </a:ln>
          <a:effectLst/>
        </p:spPr>
        <p:txBody>
          <a:bodyPr vert="horz" wrap="square" lIns="0" tIns="0" rIns="0" bIns="0" rtlCol="0" anchor="ctr"/>
          <a:lstStyle/>
          <a:p>
            <a:pPr algn="ctr">
              <a:lnSpc>
                <a:spcPct val="110000"/>
              </a:lnSpc>
            </a:pPr>
            <a:endParaRPr kumimoji="1" lang="zh-CN" altLang="en-US"/>
          </a:p>
        </p:txBody>
      </p:sp>
      <p:pic>
        <p:nvPicPr>
          <p:cNvPr id="11" name=""/>
          <p:cNvPicPr>
            <a:picLocks noChangeAspect="1"/>
          </p:cNvPicPr>
          <p:nvPr/>
        </p:nvPicPr>
        <p:blipFill>
          <a:blip r:embed="rId3">
            <a:alphaModFix amt="100000"/>
          </a:blip>
          <a:srcRect l="0" t="0" r="0" b="0"/>
          <a:stretch>
            <a:fillRect/>
          </a:stretch>
        </p:blipFill>
        <p:spPr>
          <a:xfrm rot="0" flipH="1" flipV="0">
            <a:off x="561507" y="824917"/>
            <a:ext cx="5137467" cy="5347564"/>
          </a:xfrm>
          <a:prstGeom prst="rect">
            <a:avLst/>
          </a:prstGeom>
          <a:noFill/>
          <a:ln>
            <a:noFill/>
          </a:ln>
        </p:spPr>
      </p:pic>
      <p:sp>
        <p:nvSpPr>
          <p:cNvPr id="12" name="标题 1"/>
          <p:cNvSpPr txBox="1"/>
          <p:nvPr/>
        </p:nvSpPr>
        <p:spPr>
          <a:xfrm rot="0" flipH="0" flipV="0">
            <a:off x="5772820" y="3047407"/>
            <a:ext cx="5767521" cy="1909603"/>
          </a:xfrm>
          <a:prstGeom prst="rect">
            <a:avLst/>
          </a:prstGeom>
          <a:noFill/>
          <a:ln>
            <a:noFill/>
          </a:ln>
        </p:spPr>
        <p:txBody>
          <a:bodyPr vert="horz" wrap="square" lIns="91440" tIns="45720" rIns="91440" bIns="45720" rtlCol="0" anchor="t"/>
          <a:lstStyle/>
          <a:p>
            <a:pPr algn="r">
              <a:lnSpc>
                <a:spcPct val="130000"/>
              </a:lnSpc>
            </a:pPr>
            <a:r>
              <a:rPr kumimoji="1" lang="en-US" altLang="zh-CN" sz="4000">
                <a:ln w="12700">
                  <a:noFill/>
                </a:ln>
                <a:solidFill>
                  <a:srgbClr val="262626">
                    <a:alpha val="100000"/>
                  </a:srgbClr>
                </a:solidFill>
                <a:latin typeface="Source Han Sans CN Heavy Bold"/>
                <a:ea typeface="Source Han Sans CN Heavy Bold"/>
                <a:cs typeface="Source Han Sans CN Heavy Bold"/>
              </a:rPr>
              <a:t>项目背景与价值</a:t>
            </a:r>
            <a:endParaRPr kumimoji="1" lang="zh-CN" altLang="en-US"/>
          </a:p>
        </p:txBody>
      </p:sp>
      <p:sp>
        <p:nvSpPr>
          <p:cNvPr id="13" name="标题 1"/>
          <p:cNvSpPr txBox="1"/>
          <p:nvPr/>
        </p:nvSpPr>
        <p:spPr>
          <a:xfrm rot="0" flipH="0" flipV="0">
            <a:off x="7446347" y="2128777"/>
            <a:ext cx="3154429" cy="923330"/>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Part.</a:t>
            </a:r>
            <a:endParaRPr kumimoji="1" lang="zh-CN" altLang="en-US"/>
          </a:p>
        </p:txBody>
      </p:sp>
      <p:sp>
        <p:nvSpPr>
          <p:cNvPr id="14" name="标题 1"/>
          <p:cNvSpPr txBox="1"/>
          <p:nvPr/>
        </p:nvSpPr>
        <p:spPr>
          <a:xfrm rot="0" flipH="0" flipV="0">
            <a:off x="9714117" y="786063"/>
            <a:ext cx="1870431" cy="2266044"/>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01</a:t>
            </a:r>
            <a:endParaRPr kumimoji="1" lang="zh-CN" altLang="en-US"/>
          </a:p>
        </p:txBody>
      </p:sp>
      <p:sp>
        <p:nvSpPr>
          <p:cNvPr id="15" name="标题 1"/>
          <p:cNvSpPr txBox="1"/>
          <p:nvPr/>
        </p:nvSpPr>
        <p:spPr>
          <a:xfrm rot="0" flipH="1" flipV="0">
            <a:off x="4944674"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1" flipV="0">
            <a:off x="4361928"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1" flipV="0">
            <a:off x="3779182"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1" flipV="0">
            <a:off x="3196436"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1" flipV="0">
            <a:off x="2613690"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1" flipV="0">
            <a:off x="203094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1" flipV="0">
            <a:off x="144819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0">
            <a:off x="86545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1" flipV="0">
            <a:off x="28270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1018938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1" flipV="0">
            <a:off x="960664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1" flipV="0">
            <a:off x="902389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0" flipH="1" flipV="0">
            <a:off x="8441150"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1" flipV="0">
            <a:off x="7858404"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1" flipV="0">
            <a:off x="7275658"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1" flipV="0">
            <a:off x="6692912"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0">
            <a:off x="611016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1" flipV="0">
            <a:off x="5527420"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1" flipV="0">
            <a:off x="1135487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1" flipV="0">
            <a:off x="1077213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1" flipV="1">
            <a:off x="7074262" y="1120225"/>
            <a:ext cx="2031005" cy="202502"/>
          </a:xfrm>
          <a:prstGeom prst="roundRect">
            <a:avLst>
              <a:gd name="adj" fmla="val 50000"/>
            </a:avLst>
          </a:prstGeom>
          <a:gradFill>
            <a:gsLst>
              <a:gs pos="0">
                <a:schemeClr val="accent1"/>
              </a:gs>
              <a:gs pos="90000">
                <a:schemeClr val="accent1">
                  <a:alpha val="0"/>
                </a:schemeClr>
              </a:gs>
            </a:gsLst>
            <a:path path="circle">
              <a:fillToRect b="100000" r="100000"/>
            </a:path>
            <a:tileRect t="-100000" l="-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rot="0" flipH="1" flipV="0">
            <a:off x="9266085" y="983166"/>
            <a:ext cx="2194872" cy="483809"/>
          </a:xfrm>
          <a:prstGeom prst="roundRect">
            <a:avLst>
              <a:gd name="adj" fmla="val 50000"/>
            </a:avLst>
          </a:prstGeom>
          <a:gradFill>
            <a:gsLst>
              <a:gs pos="0">
                <a:schemeClr val="accent1">
                  <a:lumMod val="60000"/>
                  <a:lumOff val="40000"/>
                </a:schemeClr>
              </a:gs>
              <a:gs pos="82000">
                <a:schemeClr val="accent1"/>
              </a:gs>
            </a:gsLst>
            <a:lin ang="2700000" scaled="0"/>
          </a:gra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9509944" y="1120226"/>
            <a:ext cx="1688596" cy="20968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6200000" flipH="0" flipV="0">
            <a:off x="4290551" y="1869916"/>
            <a:ext cx="1370899" cy="1384896"/>
          </a:xfrm>
          <a:custGeom>
            <a:avLst/>
            <a:gdLst>
              <a:gd name="connsiteX0" fmla="*/ 678451 w 1370899"/>
              <a:gd name="connsiteY0" fmla="*/ 0 h 1384896"/>
              <a:gd name="connsiteX1" fmla="*/ 1370899 w 1370899"/>
              <a:gd name="connsiteY1" fmla="*/ 692448 h 1384896"/>
              <a:gd name="connsiteX2" fmla="*/ 678451 w 1370899"/>
              <a:gd name="connsiteY2" fmla="*/ 1384896 h 1384896"/>
              <a:gd name="connsiteX3" fmla="*/ 645002 w 1370899"/>
              <a:gd name="connsiteY3" fmla="*/ 1381524 h 1384896"/>
              <a:gd name="connsiteX4" fmla="*/ 630735 w 1370899"/>
              <a:gd name="connsiteY4" fmla="*/ 1291536 h 1384896"/>
              <a:gd name="connsiteX5" fmla="*/ 2863 w 1370899"/>
              <a:gd name="connsiteY5" fmla="*/ 554613 h 1384896"/>
              <a:gd name="connsiteX6" fmla="*/ 0 w 1370899"/>
              <a:gd name="connsiteY6" fmla="*/ 553604 h 1384896"/>
              <a:gd name="connsiteX7" fmla="*/ 71 w 1370899"/>
              <a:gd name="connsiteY7" fmla="*/ 552896 h 1384896"/>
              <a:gd name="connsiteX8" fmla="*/ 678451 w 1370899"/>
              <a:gd name="connsiteY8" fmla="*/ 0 h 1384896"/>
            </a:gdLst>
            <a:rect l="l" t="t" r="r" b="b"/>
            <a:pathLst>
              <a:path w="1370899" h="1384896">
                <a:moveTo>
                  <a:pt x="678451" y="0"/>
                </a:moveTo>
                <a:cubicBezTo>
                  <a:pt x="1060879" y="0"/>
                  <a:pt x="1370899" y="310020"/>
                  <a:pt x="1370899" y="692448"/>
                </a:cubicBezTo>
                <a:cubicBezTo>
                  <a:pt x="1370899" y="1074876"/>
                  <a:pt x="1060879" y="1384896"/>
                  <a:pt x="678451" y="1384896"/>
                </a:cubicBezTo>
                <a:lnTo>
                  <a:pt x="645002" y="1381524"/>
                </a:lnTo>
                <a:lnTo>
                  <a:pt x="630735" y="1291536"/>
                </a:lnTo>
                <a:cubicBezTo>
                  <a:pt x="559908" y="958342"/>
                  <a:pt x="320921" y="684115"/>
                  <a:pt x="2863" y="554613"/>
                </a:cubicBezTo>
                <a:lnTo>
                  <a:pt x="0" y="553604"/>
                </a:lnTo>
                <a:lnTo>
                  <a:pt x="71" y="552896"/>
                </a:lnTo>
                <a:cubicBezTo>
                  <a:pt x="64640" y="237359"/>
                  <a:pt x="343827" y="0"/>
                  <a:pt x="678451"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6700658" y="1931158"/>
            <a:ext cx="1370899" cy="1384896"/>
          </a:xfrm>
          <a:custGeom>
            <a:avLst/>
            <a:gdLst>
              <a:gd name="connsiteX0" fmla="*/ 678451 w 1370899"/>
              <a:gd name="connsiteY0" fmla="*/ 0 h 1384896"/>
              <a:gd name="connsiteX1" fmla="*/ 1370899 w 1370899"/>
              <a:gd name="connsiteY1" fmla="*/ 692448 h 1384896"/>
              <a:gd name="connsiteX2" fmla="*/ 678451 w 1370899"/>
              <a:gd name="connsiteY2" fmla="*/ 1384896 h 1384896"/>
              <a:gd name="connsiteX3" fmla="*/ 645002 w 1370899"/>
              <a:gd name="connsiteY3" fmla="*/ 1381524 h 1384896"/>
              <a:gd name="connsiteX4" fmla="*/ 630735 w 1370899"/>
              <a:gd name="connsiteY4" fmla="*/ 1291536 h 1384896"/>
              <a:gd name="connsiteX5" fmla="*/ 2863 w 1370899"/>
              <a:gd name="connsiteY5" fmla="*/ 554613 h 1384896"/>
              <a:gd name="connsiteX6" fmla="*/ 0 w 1370899"/>
              <a:gd name="connsiteY6" fmla="*/ 553604 h 1384896"/>
              <a:gd name="connsiteX7" fmla="*/ 71 w 1370899"/>
              <a:gd name="connsiteY7" fmla="*/ 552896 h 1384896"/>
              <a:gd name="connsiteX8" fmla="*/ 678451 w 1370899"/>
              <a:gd name="connsiteY8" fmla="*/ 0 h 1384896"/>
            </a:gdLst>
            <a:rect l="l" t="t" r="r" b="b"/>
            <a:pathLst>
              <a:path w="1370899" h="1384896">
                <a:moveTo>
                  <a:pt x="678451" y="0"/>
                </a:moveTo>
                <a:cubicBezTo>
                  <a:pt x="1060879" y="0"/>
                  <a:pt x="1370899" y="310020"/>
                  <a:pt x="1370899" y="692448"/>
                </a:cubicBezTo>
                <a:cubicBezTo>
                  <a:pt x="1370899" y="1074876"/>
                  <a:pt x="1060879" y="1384896"/>
                  <a:pt x="678451" y="1384896"/>
                </a:cubicBezTo>
                <a:lnTo>
                  <a:pt x="645002" y="1381524"/>
                </a:lnTo>
                <a:lnTo>
                  <a:pt x="630735" y="1291536"/>
                </a:lnTo>
                <a:cubicBezTo>
                  <a:pt x="559908" y="958342"/>
                  <a:pt x="320921" y="684115"/>
                  <a:pt x="2863" y="554613"/>
                </a:cubicBezTo>
                <a:lnTo>
                  <a:pt x="0" y="553604"/>
                </a:lnTo>
                <a:lnTo>
                  <a:pt x="71" y="552896"/>
                </a:lnTo>
                <a:cubicBezTo>
                  <a:pt x="64640" y="237359"/>
                  <a:pt x="343827" y="0"/>
                  <a:pt x="678451"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pic>
        <p:nvPicPr>
          <p:cNvPr id="6" name=""/>
          <p:cNvPicPr>
            <a:picLocks noChangeAspect="1"/>
          </p:cNvPicPr>
          <p:nvPr/>
        </p:nvPicPr>
        <p:blipFill>
          <a:blip r:embed="rId3">
            <a:alphaModFix amt="100000"/>
          </a:blip>
          <a:srcRect l="0" t="0" r="0" b="0"/>
          <a:stretch>
            <a:fillRect/>
          </a:stretch>
        </p:blipFill>
        <p:spPr>
          <a:xfrm rot="5220000" flipH="0" flipV="0">
            <a:off x="5913549" y="3560961"/>
            <a:ext cx="1006516" cy="2200915"/>
          </a:xfrm>
          <a:prstGeom prst="rect">
            <a:avLst/>
          </a:prstGeom>
          <a:noFill/>
          <a:ln>
            <a:noFill/>
          </a:ln>
        </p:spPr>
      </p:pic>
      <p:pic>
        <p:nvPicPr>
          <p:cNvPr id="7" name=""/>
          <p:cNvPicPr>
            <a:picLocks noChangeAspect="1"/>
          </p:cNvPicPr>
          <p:nvPr/>
        </p:nvPicPr>
        <p:blipFill>
          <a:blip r:embed="rId4">
            <a:alphaModFix amt="100000"/>
          </a:blip>
          <a:srcRect l="0" t="0" r="0" b="0"/>
          <a:stretch>
            <a:fillRect/>
          </a:stretch>
        </p:blipFill>
        <p:spPr>
          <a:xfrm rot="10920000" flipH="0" flipV="0">
            <a:off x="4921141" y="2976462"/>
            <a:ext cx="1006516" cy="2200915"/>
          </a:xfrm>
          <a:prstGeom prst="rect">
            <a:avLst/>
          </a:prstGeom>
          <a:noFill/>
          <a:ln>
            <a:noFill/>
          </a:ln>
        </p:spPr>
      </p:pic>
      <p:sp>
        <p:nvSpPr>
          <p:cNvPr id="8" name="标题 1"/>
          <p:cNvSpPr txBox="1"/>
          <p:nvPr/>
        </p:nvSpPr>
        <p:spPr>
          <a:xfrm rot="0" flipH="0" flipV="0">
            <a:off x="8246822" y="2300053"/>
            <a:ext cx="2719129" cy="1502690"/>
          </a:xfrm>
          <a:prstGeom prst="rect">
            <a:avLst/>
          </a:prstGeom>
          <a:noFill/>
          <a:ln>
            <a:noFill/>
          </a:ln>
        </p:spPr>
        <p:txBody>
          <a:bodyPr vert="horz" wrap="square" lIns="91440" tIns="45720" rIns="91440" bIns="45720" rtlCol="0" anchor="t"/>
          <a:lstStyle/>
          <a:p>
            <a:pPr algn="l">
              <a:lnSpc>
                <a:spcPct val="150000"/>
              </a:lnSpc>
            </a:pPr>
            <a:r>
              <a:rPr kumimoji="1" lang="en-US" altLang="zh-CN" sz="1230">
                <a:ln w="12700">
                  <a:noFill/>
                </a:ln>
                <a:solidFill>
                  <a:srgbClr val="262626">
                    <a:alpha val="100000"/>
                  </a:srgbClr>
                </a:solidFill>
                <a:latin typeface="Source Han Sans CN Normal"/>
                <a:ea typeface="Source Han Sans CN Normal"/>
                <a:cs typeface="Source Han Sans CN Normal"/>
              </a:rPr>
              <a:t>新员工需接受2- 3个月政策培训，单人次成本超8000元。某省会城市数据显示，年培训支出占客服部门预算的35%，且培训后政策掌握准确率仅达72%，存在明显资源浪费。</a:t>
            </a:r>
            <a:endParaRPr kumimoji="1" lang="zh-CN" altLang="en-US"/>
          </a:p>
        </p:txBody>
      </p:sp>
      <p:sp>
        <p:nvSpPr>
          <p:cNvPr id="9" name="标题 1"/>
          <p:cNvSpPr txBox="1"/>
          <p:nvPr/>
        </p:nvSpPr>
        <p:spPr>
          <a:xfrm rot="0" flipH="0" flipV="0">
            <a:off x="8246821" y="1841500"/>
            <a:ext cx="2700000" cy="360000"/>
          </a:xfrm>
          <a:prstGeom prst="rect">
            <a:avLst/>
          </a:prstGeom>
          <a:noFill/>
          <a:ln>
            <a:noFill/>
          </a:ln>
        </p:spPr>
        <p:txBody>
          <a:bodyPr vert="horz" wrap="square" lIns="91440" tIns="45720" rIns="91440" bIns="45720" rtlCol="0" anchor="t"/>
          <a:lstStyle/>
          <a:p>
            <a:pPr algn="l">
              <a:lnSpc>
                <a:spcPct val="100000"/>
              </a:lnSpc>
            </a:pPr>
            <a:r>
              <a:rPr kumimoji="1" lang="en-US" altLang="zh-CN" sz="1600">
                <a:ln w="12700">
                  <a:noFill/>
                </a:ln>
                <a:solidFill>
                  <a:srgbClr val="404040">
                    <a:alpha val="100000"/>
                  </a:srgbClr>
                </a:solidFill>
                <a:latin typeface="Source Han Sans CN Bold Bold"/>
                <a:ea typeface="Source Han Sans CN Bold Bold"/>
                <a:cs typeface="Source Han Sans CN Bold Bold"/>
              </a:rPr>
              <a:t>人工培训成本高昂</a:t>
            </a:r>
            <a:endParaRPr kumimoji="1" lang="zh-CN" altLang="en-US"/>
          </a:p>
        </p:txBody>
      </p:sp>
      <p:sp>
        <p:nvSpPr>
          <p:cNvPr id="10" name="标题 1"/>
          <p:cNvSpPr txBox="1"/>
          <p:nvPr/>
        </p:nvSpPr>
        <p:spPr>
          <a:xfrm rot="0" flipH="0" flipV="0">
            <a:off x="8234122" y="4159845"/>
            <a:ext cx="2700000" cy="360000"/>
          </a:xfrm>
          <a:prstGeom prst="rect">
            <a:avLst/>
          </a:prstGeom>
          <a:noFill/>
          <a:ln>
            <a:noFill/>
          </a:ln>
        </p:spPr>
        <p:txBody>
          <a:bodyPr vert="horz" wrap="square" lIns="91440" tIns="45720" rIns="91440" bIns="45720" rtlCol="0" anchor="t"/>
          <a:lstStyle/>
          <a:p>
            <a:pPr algn="l">
              <a:lnSpc>
                <a:spcPct val="100000"/>
              </a:lnSpc>
            </a:pPr>
            <a:r>
              <a:rPr kumimoji="1" lang="en-US" altLang="zh-CN" sz="1600">
                <a:ln w="12700">
                  <a:noFill/>
                </a:ln>
                <a:solidFill>
                  <a:srgbClr val="404040">
                    <a:alpha val="100000"/>
                  </a:srgbClr>
                </a:solidFill>
                <a:latin typeface="Source Han Sans CN Bold Bold"/>
                <a:ea typeface="Source Han Sans CN Bold Bold"/>
                <a:cs typeface="Source Han Sans CN Bold Bold"/>
              </a:rPr>
              <a:t>群众满意度待提升</a:t>
            </a:r>
            <a:endParaRPr kumimoji="1" lang="zh-CN" altLang="en-US"/>
          </a:p>
        </p:txBody>
      </p:sp>
      <p:sp>
        <p:nvSpPr>
          <p:cNvPr id="11" name="标题 1"/>
          <p:cNvSpPr txBox="1"/>
          <p:nvPr/>
        </p:nvSpPr>
        <p:spPr>
          <a:xfrm rot="0" flipH="0" flipV="0">
            <a:off x="1338276" y="1841500"/>
            <a:ext cx="2700000" cy="360000"/>
          </a:xfrm>
          <a:prstGeom prst="rect">
            <a:avLst/>
          </a:prstGeom>
          <a:noFill/>
          <a:ln>
            <a:noFill/>
          </a:ln>
        </p:spPr>
        <p:txBody>
          <a:bodyPr vert="horz" wrap="square" lIns="91440" tIns="45720" rIns="91440" bIns="45720" rtlCol="0" anchor="t"/>
          <a:lstStyle/>
          <a:p>
            <a:pPr algn="r">
              <a:lnSpc>
                <a:spcPct val="100000"/>
              </a:lnSpc>
            </a:pPr>
            <a:r>
              <a:rPr kumimoji="1" lang="en-US" altLang="zh-CN" sz="1600">
                <a:ln w="12700">
                  <a:noFill/>
                </a:ln>
                <a:solidFill>
                  <a:srgbClr val="404040">
                    <a:alpha val="100000"/>
                  </a:srgbClr>
                </a:solidFill>
                <a:latin typeface="Source Han Sans CN Bold Bold"/>
                <a:ea typeface="Source Han Sans CN Bold Bold"/>
                <a:cs typeface="Source Han Sans CN Bold Bold"/>
              </a:rPr>
              <a:t>政策更新频繁难掌握</a:t>
            </a:r>
            <a:endParaRPr kumimoji="1" lang="zh-CN" altLang="en-US"/>
          </a:p>
        </p:txBody>
      </p:sp>
      <p:sp>
        <p:nvSpPr>
          <p:cNvPr id="12" name="标题 1"/>
          <p:cNvSpPr txBox="1"/>
          <p:nvPr/>
        </p:nvSpPr>
        <p:spPr>
          <a:xfrm rot="0" flipH="0" flipV="0">
            <a:off x="1338284" y="4184587"/>
            <a:ext cx="2700000" cy="360000"/>
          </a:xfrm>
          <a:prstGeom prst="rect">
            <a:avLst/>
          </a:prstGeom>
          <a:noFill/>
          <a:ln>
            <a:noFill/>
          </a:ln>
        </p:spPr>
        <p:txBody>
          <a:bodyPr vert="horz" wrap="square" lIns="91440" tIns="45720" rIns="91440" bIns="45720" rtlCol="0" anchor="t"/>
          <a:lstStyle/>
          <a:p>
            <a:pPr algn="r">
              <a:lnSpc>
                <a:spcPct val="100000"/>
              </a:lnSpc>
            </a:pPr>
            <a:r>
              <a:rPr kumimoji="1" lang="en-US" altLang="zh-CN" sz="1600">
                <a:ln w="12700">
                  <a:noFill/>
                </a:ln>
                <a:solidFill>
                  <a:srgbClr val="404040">
                    <a:alpha val="100000"/>
                  </a:srgbClr>
                </a:solidFill>
                <a:latin typeface="Source Han Sans CN Bold Bold"/>
                <a:ea typeface="Source Han Sans CN Bold Bold"/>
                <a:cs typeface="Source Han Sans CN Bold Bold"/>
              </a:rPr>
              <a:t>服务标准不统一</a:t>
            </a:r>
            <a:endParaRPr kumimoji="1" lang="zh-CN" altLang="en-US"/>
          </a:p>
        </p:txBody>
      </p:sp>
      <p:sp>
        <p:nvSpPr>
          <p:cNvPr id="13" name="标题 1"/>
          <p:cNvSpPr txBox="1"/>
          <p:nvPr/>
        </p:nvSpPr>
        <p:spPr>
          <a:xfrm rot="0" flipH="0" flipV="0">
            <a:off x="5724931" y="3316053"/>
            <a:ext cx="925038" cy="89519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2"/>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10320000" flipH="0" flipV="0">
            <a:off x="4352128" y="4379330"/>
            <a:ext cx="1370899" cy="1384896"/>
          </a:xfrm>
          <a:custGeom>
            <a:avLst/>
            <a:gdLst>
              <a:gd name="connsiteX0" fmla="*/ 678451 w 1370899"/>
              <a:gd name="connsiteY0" fmla="*/ 0 h 1384896"/>
              <a:gd name="connsiteX1" fmla="*/ 1370899 w 1370899"/>
              <a:gd name="connsiteY1" fmla="*/ 692448 h 1384896"/>
              <a:gd name="connsiteX2" fmla="*/ 678451 w 1370899"/>
              <a:gd name="connsiteY2" fmla="*/ 1384896 h 1384896"/>
              <a:gd name="connsiteX3" fmla="*/ 645002 w 1370899"/>
              <a:gd name="connsiteY3" fmla="*/ 1381524 h 1384896"/>
              <a:gd name="connsiteX4" fmla="*/ 630735 w 1370899"/>
              <a:gd name="connsiteY4" fmla="*/ 1291536 h 1384896"/>
              <a:gd name="connsiteX5" fmla="*/ 2863 w 1370899"/>
              <a:gd name="connsiteY5" fmla="*/ 554613 h 1384896"/>
              <a:gd name="connsiteX6" fmla="*/ 0 w 1370899"/>
              <a:gd name="connsiteY6" fmla="*/ 553604 h 1384896"/>
              <a:gd name="connsiteX7" fmla="*/ 71 w 1370899"/>
              <a:gd name="connsiteY7" fmla="*/ 552896 h 1384896"/>
              <a:gd name="connsiteX8" fmla="*/ 678451 w 1370899"/>
              <a:gd name="connsiteY8" fmla="*/ 0 h 1384896"/>
            </a:gdLst>
            <a:rect l="l" t="t" r="r" b="b"/>
            <a:pathLst>
              <a:path w="1370899" h="1384896">
                <a:moveTo>
                  <a:pt x="678451" y="0"/>
                </a:moveTo>
                <a:cubicBezTo>
                  <a:pt x="1060879" y="0"/>
                  <a:pt x="1370899" y="310020"/>
                  <a:pt x="1370899" y="692448"/>
                </a:cubicBezTo>
                <a:cubicBezTo>
                  <a:pt x="1370899" y="1074876"/>
                  <a:pt x="1060879" y="1384896"/>
                  <a:pt x="678451" y="1384896"/>
                </a:cubicBezTo>
                <a:lnTo>
                  <a:pt x="645002" y="1381524"/>
                </a:lnTo>
                <a:lnTo>
                  <a:pt x="630735" y="1291536"/>
                </a:lnTo>
                <a:cubicBezTo>
                  <a:pt x="559908" y="958342"/>
                  <a:pt x="320921" y="684115"/>
                  <a:pt x="2863" y="554613"/>
                </a:cubicBezTo>
                <a:lnTo>
                  <a:pt x="0" y="553604"/>
                </a:lnTo>
                <a:lnTo>
                  <a:pt x="71" y="552896"/>
                </a:lnTo>
                <a:cubicBezTo>
                  <a:pt x="64640" y="237359"/>
                  <a:pt x="343827" y="0"/>
                  <a:pt x="678451"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4980000" flipH="0" flipV="0">
            <a:off x="6764316" y="4330392"/>
            <a:ext cx="1370899" cy="1384896"/>
          </a:xfrm>
          <a:custGeom>
            <a:avLst/>
            <a:gdLst>
              <a:gd name="connsiteX0" fmla="*/ 678451 w 1370899"/>
              <a:gd name="connsiteY0" fmla="*/ 0 h 1384896"/>
              <a:gd name="connsiteX1" fmla="*/ 1370899 w 1370899"/>
              <a:gd name="connsiteY1" fmla="*/ 692448 h 1384896"/>
              <a:gd name="connsiteX2" fmla="*/ 678451 w 1370899"/>
              <a:gd name="connsiteY2" fmla="*/ 1384896 h 1384896"/>
              <a:gd name="connsiteX3" fmla="*/ 645002 w 1370899"/>
              <a:gd name="connsiteY3" fmla="*/ 1381524 h 1384896"/>
              <a:gd name="connsiteX4" fmla="*/ 630735 w 1370899"/>
              <a:gd name="connsiteY4" fmla="*/ 1291536 h 1384896"/>
              <a:gd name="connsiteX5" fmla="*/ 2863 w 1370899"/>
              <a:gd name="connsiteY5" fmla="*/ 554613 h 1384896"/>
              <a:gd name="connsiteX6" fmla="*/ 0 w 1370899"/>
              <a:gd name="connsiteY6" fmla="*/ 553604 h 1384896"/>
              <a:gd name="connsiteX7" fmla="*/ 71 w 1370899"/>
              <a:gd name="connsiteY7" fmla="*/ 552896 h 1384896"/>
              <a:gd name="connsiteX8" fmla="*/ 678451 w 1370899"/>
              <a:gd name="connsiteY8" fmla="*/ 0 h 1384896"/>
            </a:gdLst>
            <a:rect l="l" t="t" r="r" b="b"/>
            <a:pathLst>
              <a:path w="1370899" h="1384896">
                <a:moveTo>
                  <a:pt x="678451" y="0"/>
                </a:moveTo>
                <a:cubicBezTo>
                  <a:pt x="1060879" y="0"/>
                  <a:pt x="1370899" y="310020"/>
                  <a:pt x="1370899" y="692448"/>
                </a:cubicBezTo>
                <a:cubicBezTo>
                  <a:pt x="1370899" y="1074876"/>
                  <a:pt x="1060879" y="1384896"/>
                  <a:pt x="678451" y="1384896"/>
                </a:cubicBezTo>
                <a:lnTo>
                  <a:pt x="645002" y="1381524"/>
                </a:lnTo>
                <a:lnTo>
                  <a:pt x="630735" y="1291536"/>
                </a:lnTo>
                <a:cubicBezTo>
                  <a:pt x="559908" y="958342"/>
                  <a:pt x="320921" y="684115"/>
                  <a:pt x="2863" y="554613"/>
                </a:cubicBezTo>
                <a:lnTo>
                  <a:pt x="0" y="553604"/>
                </a:lnTo>
                <a:lnTo>
                  <a:pt x="71" y="552896"/>
                </a:lnTo>
                <a:cubicBezTo>
                  <a:pt x="64640" y="237359"/>
                  <a:pt x="343827" y="0"/>
                  <a:pt x="678451"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4398721" y="2197100"/>
            <a:ext cx="1023600" cy="652100"/>
          </a:xfrm>
          <a:prstGeom prst="rect">
            <a:avLst/>
          </a:prstGeom>
          <a:noFill/>
          <a:ln>
            <a:noFill/>
          </a:ln>
        </p:spPr>
        <p:txBody>
          <a:bodyPr vert="horz" wrap="square" lIns="91440" tIns="45720" rIns="91440" bIns="45720" rtlCol="0" anchor="ctr"/>
          <a:lstStyle/>
          <a:p>
            <a:pPr algn="ctr">
              <a:lnSpc>
                <a:spcPct val="100000"/>
              </a:lnSpc>
            </a:pPr>
            <a:r>
              <a:rPr kumimoji="1" lang="en-US" altLang="zh-CN" sz="3000">
                <a:ln w="12700">
                  <a:noFill/>
                </a:ln>
                <a:solidFill>
                  <a:srgbClr val="FFFFFF">
                    <a:alpha val="100000"/>
                  </a:srgbClr>
                </a:solidFill>
                <a:latin typeface="OPPOSans H"/>
                <a:ea typeface="OPPOSans H"/>
                <a:cs typeface="OPPOSans H"/>
              </a:rPr>
              <a:t>01</a:t>
            </a:r>
            <a:endParaRPr kumimoji="1" lang="zh-CN" altLang="en-US"/>
          </a:p>
        </p:txBody>
      </p:sp>
      <p:sp>
        <p:nvSpPr>
          <p:cNvPr id="17" name="标题 1"/>
          <p:cNvSpPr txBox="1"/>
          <p:nvPr/>
        </p:nvSpPr>
        <p:spPr>
          <a:xfrm rot="0" flipH="0" flipV="0">
            <a:off x="6938721" y="2197100"/>
            <a:ext cx="1023600" cy="652100"/>
          </a:xfrm>
          <a:prstGeom prst="rect">
            <a:avLst/>
          </a:prstGeom>
          <a:noFill/>
          <a:ln>
            <a:noFill/>
          </a:ln>
        </p:spPr>
        <p:txBody>
          <a:bodyPr vert="horz" wrap="square" lIns="91440" tIns="45720" rIns="91440" bIns="45720" rtlCol="0" anchor="ctr"/>
          <a:lstStyle/>
          <a:p>
            <a:pPr algn="ctr">
              <a:lnSpc>
                <a:spcPct val="100000"/>
              </a:lnSpc>
            </a:pPr>
            <a:r>
              <a:rPr kumimoji="1" lang="en-US" altLang="zh-CN" sz="3000">
                <a:ln w="12700">
                  <a:noFill/>
                </a:ln>
                <a:solidFill>
                  <a:srgbClr val="FFFFFF">
                    <a:alpha val="100000"/>
                  </a:srgbClr>
                </a:solidFill>
                <a:latin typeface="OPPOSans H"/>
                <a:ea typeface="OPPOSans H"/>
                <a:cs typeface="OPPOSans H"/>
              </a:rPr>
              <a:t>02</a:t>
            </a:r>
            <a:endParaRPr kumimoji="1" lang="zh-CN" altLang="en-US"/>
          </a:p>
        </p:txBody>
      </p:sp>
      <p:sp>
        <p:nvSpPr>
          <p:cNvPr id="18" name="标题 1"/>
          <p:cNvSpPr txBox="1"/>
          <p:nvPr/>
        </p:nvSpPr>
        <p:spPr>
          <a:xfrm rot="0" flipH="0" flipV="0">
            <a:off x="6938721" y="4851400"/>
            <a:ext cx="1023600" cy="652100"/>
          </a:xfrm>
          <a:prstGeom prst="rect">
            <a:avLst/>
          </a:prstGeom>
          <a:noFill/>
          <a:ln>
            <a:noFill/>
          </a:ln>
        </p:spPr>
        <p:txBody>
          <a:bodyPr vert="horz" wrap="square" lIns="91440" tIns="45720" rIns="91440" bIns="45720" rtlCol="0" anchor="ctr"/>
          <a:lstStyle/>
          <a:p>
            <a:pPr algn="ctr">
              <a:lnSpc>
                <a:spcPct val="100000"/>
              </a:lnSpc>
            </a:pPr>
            <a:r>
              <a:rPr kumimoji="1" lang="en-US" altLang="zh-CN" sz="3000">
                <a:ln w="12700">
                  <a:noFill/>
                </a:ln>
                <a:solidFill>
                  <a:srgbClr val="FFFFFF">
                    <a:alpha val="100000"/>
                  </a:srgbClr>
                </a:solidFill>
                <a:latin typeface="OPPOSans H"/>
                <a:ea typeface="OPPOSans H"/>
                <a:cs typeface="OPPOSans H"/>
              </a:rPr>
              <a:t>04</a:t>
            </a:r>
            <a:endParaRPr kumimoji="1" lang="zh-CN" altLang="en-US"/>
          </a:p>
        </p:txBody>
      </p:sp>
      <p:sp>
        <p:nvSpPr>
          <p:cNvPr id="19" name="标题 1"/>
          <p:cNvSpPr txBox="1"/>
          <p:nvPr/>
        </p:nvSpPr>
        <p:spPr>
          <a:xfrm rot="0" flipH="0" flipV="0">
            <a:off x="4398721" y="4851400"/>
            <a:ext cx="1023600" cy="652100"/>
          </a:xfrm>
          <a:prstGeom prst="rect">
            <a:avLst/>
          </a:prstGeom>
          <a:noFill/>
          <a:ln>
            <a:noFill/>
          </a:ln>
        </p:spPr>
        <p:txBody>
          <a:bodyPr vert="horz" wrap="square" lIns="91440" tIns="45720" rIns="91440" bIns="45720" rtlCol="0" anchor="ctr"/>
          <a:lstStyle/>
          <a:p>
            <a:pPr algn="ctr">
              <a:lnSpc>
                <a:spcPct val="100000"/>
              </a:lnSpc>
            </a:pPr>
            <a:r>
              <a:rPr kumimoji="1" lang="en-US" altLang="zh-CN" sz="3000">
                <a:ln w="12700">
                  <a:noFill/>
                </a:ln>
                <a:solidFill>
                  <a:srgbClr val="FFFFFF">
                    <a:alpha val="100000"/>
                  </a:srgbClr>
                </a:solidFill>
                <a:latin typeface="OPPOSans H"/>
                <a:ea typeface="OPPOSans H"/>
                <a:cs typeface="OPPOSans H"/>
              </a:rPr>
              <a:t>03</a:t>
            </a:r>
            <a:endParaRPr kumimoji="1" lang="zh-CN" altLang="en-US"/>
          </a:p>
        </p:txBody>
      </p:sp>
      <p:sp>
        <p:nvSpPr>
          <p:cNvPr id="20" name="标题 1"/>
          <p:cNvSpPr txBox="1"/>
          <p:nvPr/>
        </p:nvSpPr>
        <p:spPr>
          <a:xfrm rot="0" flipH="0" flipV="0">
            <a:off x="1325322" y="2300053"/>
            <a:ext cx="2719129" cy="1502690"/>
          </a:xfrm>
          <a:prstGeom prst="rect">
            <a:avLst/>
          </a:prstGeom>
          <a:noFill/>
          <a:ln>
            <a:noFill/>
          </a:ln>
        </p:spPr>
        <p:txBody>
          <a:bodyPr vert="horz" wrap="square" lIns="91440" tIns="45720" rIns="91440" bIns="45720" rtlCol="0" anchor="t"/>
          <a:lstStyle/>
          <a:p>
            <a:pPr algn="r">
              <a:lnSpc>
                <a:spcPct val="150000"/>
              </a:lnSpc>
            </a:pPr>
            <a:r>
              <a:rPr kumimoji="1" lang="en-US" altLang="zh-CN" sz="1230">
                <a:ln w="12700">
                  <a:noFill/>
                </a:ln>
                <a:solidFill>
                  <a:srgbClr val="262626">
                    <a:alpha val="100000"/>
                  </a:srgbClr>
                </a:solidFill>
                <a:latin typeface="Source Han Sans CN Normal"/>
                <a:ea typeface="Source Han Sans CN Normal"/>
                <a:cs typeface="Source Han Sans CN Normal"/>
              </a:rPr>
              <a:t>公积金等政务政策每年更新数十次，人工记忆容易遗漏关键条款。例如2023年某市公积金贷款额度调整了3次，客服人员需反复查阅文件，导致响应延迟约40秒/次，影响服务效率。</a:t>
            </a:r>
            <a:endParaRPr kumimoji="1" lang="zh-CN" altLang="en-US"/>
          </a:p>
        </p:txBody>
      </p:sp>
      <p:sp>
        <p:nvSpPr>
          <p:cNvPr id="21" name="标题 1"/>
          <p:cNvSpPr txBox="1"/>
          <p:nvPr/>
        </p:nvSpPr>
        <p:spPr>
          <a:xfrm rot="0" flipH="0" flipV="0">
            <a:off x="8234122" y="4674953"/>
            <a:ext cx="2719129" cy="1502690"/>
          </a:xfrm>
          <a:prstGeom prst="rect">
            <a:avLst/>
          </a:prstGeom>
          <a:noFill/>
          <a:ln>
            <a:noFill/>
          </a:ln>
        </p:spPr>
        <p:txBody>
          <a:bodyPr vert="horz" wrap="square" lIns="91440" tIns="45720" rIns="91440" bIns="45720" rtlCol="0" anchor="t"/>
          <a:lstStyle/>
          <a:p>
            <a:pPr algn="l">
              <a:lnSpc>
                <a:spcPct val="150000"/>
              </a:lnSpc>
            </a:pPr>
            <a:r>
              <a:rPr kumimoji="1" lang="en-US" altLang="zh-CN" sz="1230">
                <a:ln w="12700">
                  <a:noFill/>
                </a:ln>
                <a:solidFill>
                  <a:srgbClr val="262626">
                    <a:alpha val="100000"/>
                  </a:srgbClr>
                </a:solidFill>
                <a:latin typeface="Source Han Sans CN Normal"/>
                <a:ea typeface="Source Han Sans CN Normal"/>
                <a:cs typeface="Source Han Sans CN Normal"/>
              </a:rPr>
              <a:t>2023年政务热线调查报告显示，公积金业务平均等待时长4分12秒，首问解决率仅65%。群众主要抱怨"政策解释听不懂"（占投诉量的41%）和"多次往返办理"（占33%）。</a:t>
            </a:r>
            <a:endParaRPr kumimoji="1" lang="zh-CN" altLang="en-US"/>
          </a:p>
        </p:txBody>
      </p:sp>
      <p:sp>
        <p:nvSpPr>
          <p:cNvPr id="22" name="标题 1"/>
          <p:cNvSpPr txBox="1"/>
          <p:nvPr/>
        </p:nvSpPr>
        <p:spPr>
          <a:xfrm rot="0" flipH="0" flipV="0">
            <a:off x="1325322" y="4674953"/>
            <a:ext cx="2719129" cy="1502690"/>
          </a:xfrm>
          <a:prstGeom prst="rect">
            <a:avLst/>
          </a:prstGeom>
          <a:noFill/>
          <a:ln>
            <a:noFill/>
          </a:ln>
        </p:spPr>
        <p:txBody>
          <a:bodyPr vert="horz" wrap="square" lIns="91440" tIns="45720" rIns="91440" bIns="45720" rtlCol="0" anchor="t"/>
          <a:lstStyle/>
          <a:p>
            <a:pPr algn="r">
              <a:lnSpc>
                <a:spcPct val="150000"/>
              </a:lnSpc>
            </a:pPr>
            <a:r>
              <a:rPr kumimoji="1" lang="en-US" altLang="zh-CN" sz="1230">
                <a:ln w="12700">
                  <a:noFill/>
                </a:ln>
                <a:solidFill>
                  <a:srgbClr val="262626">
                    <a:alpha val="100000"/>
                  </a:srgbClr>
                </a:solidFill>
                <a:latin typeface="Source Han Sans CN Normal"/>
                <a:ea typeface="Source Han Sans CN Normal"/>
                <a:cs typeface="Source Han Sans CN Normal"/>
              </a:rPr>
              <a:t>不同客服对同一政策的解释差异率达28%，如公积金提取条件解读存在5种常见版本。某投诉分析报告显示，34%的纠纷源于政策解读不一致，严重影响政府公信力。</a:t>
            </a:r>
            <a:endParaRPr kumimoji="1" lang="zh-CN" altLang="en-US"/>
          </a:p>
        </p:txBody>
      </p:sp>
      <p:pic>
        <p:nvPicPr>
          <p:cNvPr id="23" name=""/>
          <p:cNvPicPr>
            <a:picLocks noChangeAspect="1"/>
          </p:cNvPicPr>
          <p:nvPr/>
        </p:nvPicPr>
        <p:blipFill>
          <a:blip r:embed="rId5">
            <a:alphaModFix amt="100000"/>
          </a:blip>
          <a:srcRect l="0" t="0" r="0" b="0"/>
          <a:stretch>
            <a:fillRect/>
          </a:stretch>
        </p:blipFill>
        <p:spPr>
          <a:xfrm rot="0" flipH="0" flipV="0">
            <a:off x="6418771" y="2471390"/>
            <a:ext cx="1006516" cy="2200915"/>
          </a:xfrm>
          <a:prstGeom prst="rect">
            <a:avLst/>
          </a:prstGeom>
          <a:noFill/>
          <a:ln>
            <a:noFill/>
          </a:ln>
        </p:spPr>
      </p:pic>
      <p:pic>
        <p:nvPicPr>
          <p:cNvPr id="24" name=""/>
          <p:cNvPicPr>
            <a:picLocks noChangeAspect="1"/>
          </p:cNvPicPr>
          <p:nvPr/>
        </p:nvPicPr>
        <p:blipFill>
          <a:blip r:embed="rId6">
            <a:alphaModFix amt="100000"/>
          </a:blip>
          <a:srcRect l="0" t="0" r="0" b="0"/>
          <a:stretch>
            <a:fillRect/>
          </a:stretch>
        </p:blipFill>
        <p:spPr>
          <a:xfrm rot="16200000" flipH="0" flipV="0">
            <a:off x="5420984" y="1925985"/>
            <a:ext cx="1006516" cy="2200915"/>
          </a:xfrm>
          <a:prstGeom prst="rect">
            <a:avLst/>
          </a:prstGeom>
          <a:noFill/>
          <a:ln>
            <a:noFill/>
          </a:ln>
        </p:spPr>
      </p:pic>
      <p:sp>
        <p:nvSpPr>
          <p:cNvPr id="25"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传统政务客服痛点</a:t>
            </a:r>
            <a:endParaRPr kumimoji="1" lang="zh-CN" altLang="en-US"/>
          </a:p>
        </p:txBody>
      </p:sp>
      <p:sp>
        <p:nvSpPr>
          <p:cNvPr id="32"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360887" y="1424480"/>
            <a:ext cx="1119026" cy="1459906"/>
          </a:xfrm>
          <a:custGeom>
            <a:avLst/>
            <a:gdLst>
              <a:gd name="T0" fmla="*/ 476 w 476"/>
              <a:gd name="T1" fmla="*/ 23 h 621"/>
              <a:gd name="T2" fmla="*/ 476 w 476"/>
              <a:gd name="T3" fmla="*/ 448 h 621"/>
              <a:gd name="T4" fmla="*/ 442 w 476"/>
              <a:gd name="T5" fmla="*/ 507 h 621"/>
              <a:gd name="T6" fmla="*/ 255 w 476"/>
              <a:gd name="T7" fmla="*/ 615 h 621"/>
              <a:gd name="T8" fmla="*/ 221 w 476"/>
              <a:gd name="T9" fmla="*/ 615 h 621"/>
              <a:gd name="T10" fmla="*/ 34 w 476"/>
              <a:gd name="T11" fmla="*/ 507 h 621"/>
              <a:gd name="T12" fmla="*/ 0 w 476"/>
              <a:gd name="T13" fmla="*/ 448 h 621"/>
              <a:gd name="T14" fmla="*/ 0 w 476"/>
              <a:gd name="T15" fmla="*/ 23 h 621"/>
              <a:gd name="T16" fmla="*/ 11 w 476"/>
              <a:gd name="T17" fmla="*/ 4 h 621"/>
              <a:gd name="T18" fmla="*/ 34 w 476"/>
              <a:gd name="T19" fmla="*/ 4 h 621"/>
              <a:gd name="T20" fmla="*/ 221 w 476"/>
              <a:gd name="T21" fmla="*/ 112 h 621"/>
              <a:gd name="T22" fmla="*/ 255 w 476"/>
              <a:gd name="T23" fmla="*/ 112 h 621"/>
              <a:gd name="T24" fmla="*/ 442 w 476"/>
              <a:gd name="T25" fmla="*/ 4 h 621"/>
              <a:gd name="T26" fmla="*/ 465 w 476"/>
              <a:gd name="T27" fmla="*/ 4 h 621"/>
              <a:gd name="T28" fmla="*/ 476 w 476"/>
              <a:gd name="T29" fmla="*/ 23 h 621"/>
            </a:gdLst>
            <a:rect l="0" t="0" r="r" b="b"/>
            <a:pathLst>
              <a:path w="476" h="621">
                <a:moveTo>
                  <a:pt x="476" y="23"/>
                </a:moveTo>
                <a:cubicBezTo>
                  <a:pt x="476" y="448"/>
                  <a:pt x="476" y="448"/>
                  <a:pt x="476" y="448"/>
                </a:cubicBezTo>
                <a:cubicBezTo>
                  <a:pt x="476" y="472"/>
                  <a:pt x="463" y="495"/>
                  <a:pt x="442" y="507"/>
                </a:cubicBezTo>
                <a:cubicBezTo>
                  <a:pt x="255" y="615"/>
                  <a:pt x="255" y="615"/>
                  <a:pt x="255" y="615"/>
                </a:cubicBezTo>
                <a:cubicBezTo>
                  <a:pt x="245" y="621"/>
                  <a:pt x="232" y="621"/>
                  <a:pt x="221" y="615"/>
                </a:cubicBezTo>
                <a:cubicBezTo>
                  <a:pt x="34" y="507"/>
                  <a:pt x="34" y="507"/>
                  <a:pt x="34" y="507"/>
                </a:cubicBezTo>
                <a:cubicBezTo>
                  <a:pt x="13" y="495"/>
                  <a:pt x="0" y="472"/>
                  <a:pt x="0" y="448"/>
                </a:cubicBezTo>
                <a:cubicBezTo>
                  <a:pt x="0" y="23"/>
                  <a:pt x="0" y="23"/>
                  <a:pt x="0" y="23"/>
                </a:cubicBezTo>
                <a:cubicBezTo>
                  <a:pt x="0" y="15"/>
                  <a:pt x="4" y="8"/>
                  <a:pt x="11" y="4"/>
                </a:cubicBezTo>
                <a:cubicBezTo>
                  <a:pt x="18" y="0"/>
                  <a:pt x="27" y="0"/>
                  <a:pt x="34" y="4"/>
                </a:cubicBezTo>
                <a:cubicBezTo>
                  <a:pt x="221" y="112"/>
                  <a:pt x="221" y="112"/>
                  <a:pt x="221" y="112"/>
                </a:cubicBezTo>
                <a:cubicBezTo>
                  <a:pt x="232" y="118"/>
                  <a:pt x="245" y="118"/>
                  <a:pt x="255" y="112"/>
                </a:cubicBezTo>
                <a:cubicBezTo>
                  <a:pt x="442" y="4"/>
                  <a:pt x="442" y="4"/>
                  <a:pt x="442" y="4"/>
                </a:cubicBezTo>
                <a:cubicBezTo>
                  <a:pt x="449" y="0"/>
                  <a:pt x="458" y="0"/>
                  <a:pt x="465" y="4"/>
                </a:cubicBezTo>
                <a:cubicBezTo>
                  <a:pt x="472" y="8"/>
                  <a:pt x="476" y="15"/>
                  <a:pt x="476" y="23"/>
                </a:cubicBezTo>
                <a:close/>
              </a:path>
            </a:pathLst>
          </a:custGeom>
          <a:solidFill>
            <a:schemeClr val="accent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rot="0" flipH="0" flipV="0">
            <a:off x="1360887" y="2397751"/>
            <a:ext cx="1119026" cy="486635"/>
          </a:xfrm>
          <a:custGeom>
            <a:avLst/>
            <a:gdLst>
              <a:gd name="T0" fmla="*/ 476 w 476"/>
              <a:gd name="T1" fmla="*/ 0 h 207"/>
              <a:gd name="T2" fmla="*/ 476 w 476"/>
              <a:gd name="T3" fmla="*/ 34 h 207"/>
              <a:gd name="T4" fmla="*/ 442 w 476"/>
              <a:gd name="T5" fmla="*/ 93 h 207"/>
              <a:gd name="T6" fmla="*/ 255 w 476"/>
              <a:gd name="T7" fmla="*/ 201 h 207"/>
              <a:gd name="T8" fmla="*/ 221 w 476"/>
              <a:gd name="T9" fmla="*/ 201 h 207"/>
              <a:gd name="T10" fmla="*/ 34 w 476"/>
              <a:gd name="T11" fmla="*/ 93 h 207"/>
              <a:gd name="T12" fmla="*/ 0 w 476"/>
              <a:gd name="T13" fmla="*/ 34 h 207"/>
              <a:gd name="T14" fmla="*/ 0 w 476"/>
              <a:gd name="T15" fmla="*/ 0 h 207"/>
              <a:gd name="T16" fmla="*/ 34 w 476"/>
              <a:gd name="T17" fmla="*/ 59 h 207"/>
              <a:gd name="T18" fmla="*/ 221 w 476"/>
              <a:gd name="T19" fmla="*/ 167 h 207"/>
              <a:gd name="T20" fmla="*/ 255 w 476"/>
              <a:gd name="T21" fmla="*/ 167 h 207"/>
              <a:gd name="T22" fmla="*/ 442 w 476"/>
              <a:gd name="T23" fmla="*/ 59 h 207"/>
              <a:gd name="T24" fmla="*/ 476 w 476"/>
              <a:gd name="T25" fmla="*/ 0 h 207"/>
            </a:gdLst>
            <a:rect l="0" t="0" r="r" b="b"/>
            <a:pathLst>
              <a:path w="476" h="207">
                <a:moveTo>
                  <a:pt x="476" y="0"/>
                </a:moveTo>
                <a:cubicBezTo>
                  <a:pt x="476" y="34"/>
                  <a:pt x="476" y="34"/>
                  <a:pt x="476" y="34"/>
                </a:cubicBezTo>
                <a:cubicBezTo>
                  <a:pt x="476" y="58"/>
                  <a:pt x="463" y="81"/>
                  <a:pt x="442" y="93"/>
                </a:cubicBezTo>
                <a:cubicBezTo>
                  <a:pt x="255" y="201"/>
                  <a:pt x="255" y="201"/>
                  <a:pt x="255" y="201"/>
                </a:cubicBezTo>
                <a:cubicBezTo>
                  <a:pt x="245" y="207"/>
                  <a:pt x="232" y="207"/>
                  <a:pt x="221" y="201"/>
                </a:cubicBezTo>
                <a:cubicBezTo>
                  <a:pt x="34" y="93"/>
                  <a:pt x="34" y="93"/>
                  <a:pt x="34" y="93"/>
                </a:cubicBezTo>
                <a:cubicBezTo>
                  <a:pt x="13" y="81"/>
                  <a:pt x="0" y="58"/>
                  <a:pt x="0" y="34"/>
                </a:cubicBezTo>
                <a:cubicBezTo>
                  <a:pt x="0" y="0"/>
                  <a:pt x="0" y="0"/>
                  <a:pt x="0" y="0"/>
                </a:cubicBezTo>
                <a:cubicBezTo>
                  <a:pt x="0" y="24"/>
                  <a:pt x="13" y="47"/>
                  <a:pt x="34" y="59"/>
                </a:cubicBezTo>
                <a:cubicBezTo>
                  <a:pt x="221" y="167"/>
                  <a:pt x="221" y="167"/>
                  <a:pt x="221" y="167"/>
                </a:cubicBezTo>
                <a:cubicBezTo>
                  <a:pt x="232" y="173"/>
                  <a:pt x="245" y="173"/>
                  <a:pt x="255" y="167"/>
                </a:cubicBezTo>
                <a:cubicBezTo>
                  <a:pt x="442" y="59"/>
                  <a:pt x="442" y="59"/>
                  <a:pt x="442" y="59"/>
                </a:cubicBezTo>
                <a:cubicBezTo>
                  <a:pt x="463" y="47"/>
                  <a:pt x="476" y="24"/>
                  <a:pt x="476" y="0"/>
                </a:cubicBezTo>
                <a:close/>
              </a:path>
            </a:pathLst>
          </a:custGeom>
          <a:solidFill>
            <a:schemeClr val="accent1">
              <a:lumMod val="75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6" name="标题 1"/>
          <p:cNvSpPr txBox="1"/>
          <p:nvPr/>
        </p:nvSpPr>
        <p:spPr>
          <a:xfrm rot="0" flipH="0" flipV="0">
            <a:off x="660400" y="4219920"/>
            <a:ext cx="2520000" cy="1620000"/>
          </a:xfrm>
          <a:prstGeom prst="rect">
            <a:avLst/>
          </a:prstGeom>
          <a:noFill/>
          <a:ln>
            <a:noFill/>
          </a:ln>
        </p:spPr>
        <p:txBody>
          <a:bodyPr vert="horz" wrap="square" lIns="0" tIns="0" rIns="0" bIns="0" rtlCol="0" anchor="t"/>
          <a:lstStyle/>
          <a:p>
            <a:pPr algn="ctr">
              <a:lnSpc>
                <a:spcPct val="140000"/>
              </a:lnSpc>
            </a:pPr>
            <a:r>
              <a:rPr kumimoji="1" lang="en-US" altLang="zh-CN" sz="1400">
                <a:ln w="12700">
                  <a:noFill/>
                </a:ln>
                <a:solidFill>
                  <a:srgbClr val="000000">
                    <a:alpha val="100000"/>
                  </a:srgbClr>
                </a:solidFill>
                <a:latin typeface="Source Han Sans CN Normal"/>
                <a:ea typeface="Source Han Sans CN Normal"/>
                <a:cs typeface="Source Han Sans CN Normal"/>
              </a:rPr>
              <a:t>ASR语音识别准确率已达98%，支持23种方言识别。RAG技术可实时检索10万+政策文档，响应时间&lt;0.5秒。某试点证明，技术组合使客服效率提升300%。</a:t>
            </a:r>
            <a:endParaRPr kumimoji="1" lang="zh-CN" altLang="en-US"/>
          </a:p>
        </p:txBody>
      </p:sp>
      <p:sp>
        <p:nvSpPr>
          <p:cNvPr id="7" name="标题 1"/>
          <p:cNvSpPr txBox="1"/>
          <p:nvPr/>
        </p:nvSpPr>
        <p:spPr>
          <a:xfrm rot="0" flipH="0" flipV="0">
            <a:off x="660400" y="3530229"/>
            <a:ext cx="2520000" cy="672274"/>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404040">
                    <a:alpha val="100000"/>
                  </a:srgbClr>
                </a:solidFill>
                <a:latin typeface="Source Han Sans CN Bold Bold"/>
                <a:ea typeface="Source Han Sans CN Bold Bold"/>
                <a:cs typeface="Source Han Sans CN Bold Bold"/>
              </a:rPr>
              <a:t>人工智能技术成熟</a:t>
            </a:r>
            <a:endParaRPr kumimoji="1" lang="zh-CN" altLang="en-US"/>
          </a:p>
        </p:txBody>
      </p:sp>
      <p:sp>
        <p:nvSpPr>
          <p:cNvPr id="8" name="标题 1"/>
          <p:cNvSpPr txBox="1"/>
          <p:nvPr/>
        </p:nvSpPr>
        <p:spPr>
          <a:xfrm rot="0" flipH="0" flipV="0">
            <a:off x="1590359" y="2932052"/>
            <a:ext cx="660082" cy="209550"/>
          </a:xfrm>
          <a:custGeom>
            <a:avLst/>
            <a:gdLst>
              <a:gd name="T0" fmla="*/ 182 w 189"/>
              <a:gd name="T1" fmla="*/ 1 h 60"/>
              <a:gd name="T2" fmla="*/ 179 w 189"/>
              <a:gd name="T3" fmla="*/ 2 h 60"/>
              <a:gd name="T4" fmla="*/ 108 w 189"/>
              <a:gd name="T5" fmla="*/ 43 h 60"/>
              <a:gd name="T6" fmla="*/ 80 w 189"/>
              <a:gd name="T7" fmla="*/ 43 h 60"/>
              <a:gd name="T8" fmla="*/ 9 w 189"/>
              <a:gd name="T9" fmla="*/ 2 h 60"/>
              <a:gd name="T10" fmla="*/ 1 w 189"/>
              <a:gd name="T11" fmla="*/ 4 h 60"/>
              <a:gd name="T12" fmla="*/ 3 w 189"/>
              <a:gd name="T13" fmla="*/ 12 h 60"/>
              <a:gd name="T14" fmla="*/ 74 w 189"/>
              <a:gd name="T15" fmla="*/ 53 h 60"/>
              <a:gd name="T16" fmla="*/ 114 w 189"/>
              <a:gd name="T17" fmla="*/ 53 h 60"/>
              <a:gd name="T18" fmla="*/ 185 w 189"/>
              <a:gd name="T19" fmla="*/ 12 h 60"/>
              <a:gd name="T20" fmla="*/ 187 w 189"/>
              <a:gd name="T21" fmla="*/ 4 h 60"/>
              <a:gd name="T22" fmla="*/ 182 w 189"/>
              <a:gd name="T23" fmla="*/ 1 h 60"/>
            </a:gdLst>
            <a:rect l="0" t="0" r="r" b="b"/>
            <a:pathLst>
              <a:path w="189" h="60">
                <a:moveTo>
                  <a:pt x="182" y="1"/>
                </a:moveTo>
                <a:cubicBezTo>
                  <a:pt x="181" y="1"/>
                  <a:pt x="180" y="2"/>
                  <a:pt x="179" y="2"/>
                </a:cubicBezTo>
                <a:cubicBezTo>
                  <a:pt x="108" y="43"/>
                  <a:pt x="108" y="43"/>
                  <a:pt x="108" y="43"/>
                </a:cubicBezTo>
                <a:cubicBezTo>
                  <a:pt x="99" y="48"/>
                  <a:pt x="89" y="48"/>
                  <a:pt x="80" y="43"/>
                </a:cubicBezTo>
                <a:cubicBezTo>
                  <a:pt x="9" y="2"/>
                  <a:pt x="9" y="2"/>
                  <a:pt x="9" y="2"/>
                </a:cubicBezTo>
                <a:cubicBezTo>
                  <a:pt x="7" y="0"/>
                  <a:pt x="3" y="1"/>
                  <a:pt x="1" y="4"/>
                </a:cubicBezTo>
                <a:cubicBezTo>
                  <a:pt x="0" y="7"/>
                  <a:pt x="1" y="11"/>
                  <a:pt x="3" y="12"/>
                </a:cubicBezTo>
                <a:cubicBezTo>
                  <a:pt x="74" y="53"/>
                  <a:pt x="74" y="53"/>
                  <a:pt x="74" y="53"/>
                </a:cubicBezTo>
                <a:cubicBezTo>
                  <a:pt x="86" y="60"/>
                  <a:pt x="102" y="60"/>
                  <a:pt x="114" y="53"/>
                </a:cubicBezTo>
                <a:cubicBezTo>
                  <a:pt x="185" y="12"/>
                  <a:pt x="185" y="12"/>
                  <a:pt x="185" y="12"/>
                </a:cubicBezTo>
                <a:cubicBezTo>
                  <a:pt x="188" y="11"/>
                  <a:pt x="189" y="7"/>
                  <a:pt x="187" y="4"/>
                </a:cubicBezTo>
                <a:cubicBezTo>
                  <a:pt x="186" y="2"/>
                  <a:pt x="184" y="1"/>
                  <a:pt x="182" y="1"/>
                </a:cubicBezTo>
                <a:close/>
              </a:path>
            </a:pathLst>
          </a:custGeom>
          <a:solidFill>
            <a:schemeClr val="accent1">
              <a:lumMod val="40000"/>
              <a:lumOff val="6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9" name="标题 1"/>
          <p:cNvSpPr txBox="1"/>
          <p:nvPr/>
        </p:nvSpPr>
        <p:spPr>
          <a:xfrm rot="0" flipH="0" flipV="0">
            <a:off x="1590359" y="3092707"/>
            <a:ext cx="660082" cy="209550"/>
          </a:xfrm>
          <a:custGeom>
            <a:avLst/>
            <a:gdLst>
              <a:gd name="T0" fmla="*/ 182 w 189"/>
              <a:gd name="T1" fmla="*/ 1 h 60"/>
              <a:gd name="T2" fmla="*/ 179 w 189"/>
              <a:gd name="T3" fmla="*/ 1 h 60"/>
              <a:gd name="T4" fmla="*/ 108 w 189"/>
              <a:gd name="T5" fmla="*/ 42 h 60"/>
              <a:gd name="T6" fmla="*/ 80 w 189"/>
              <a:gd name="T7" fmla="*/ 42 h 60"/>
              <a:gd name="T8" fmla="*/ 9 w 189"/>
              <a:gd name="T9" fmla="*/ 1 h 60"/>
              <a:gd name="T10" fmla="*/ 1 w 189"/>
              <a:gd name="T11" fmla="*/ 4 h 60"/>
              <a:gd name="T12" fmla="*/ 3 w 189"/>
              <a:gd name="T13" fmla="*/ 12 h 60"/>
              <a:gd name="T14" fmla="*/ 74 w 189"/>
              <a:gd name="T15" fmla="*/ 53 h 60"/>
              <a:gd name="T16" fmla="*/ 114 w 189"/>
              <a:gd name="T17" fmla="*/ 53 h 60"/>
              <a:gd name="T18" fmla="*/ 185 w 189"/>
              <a:gd name="T19" fmla="*/ 12 h 60"/>
              <a:gd name="T20" fmla="*/ 187 w 189"/>
              <a:gd name="T21" fmla="*/ 4 h 60"/>
              <a:gd name="T22" fmla="*/ 182 w 189"/>
              <a:gd name="T23" fmla="*/ 1 h 60"/>
            </a:gdLst>
            <a:rect l="0" t="0" r="r" b="b"/>
            <a:pathLst>
              <a:path w="189" h="60">
                <a:moveTo>
                  <a:pt x="182" y="1"/>
                </a:moveTo>
                <a:cubicBezTo>
                  <a:pt x="181" y="1"/>
                  <a:pt x="180" y="1"/>
                  <a:pt x="179" y="1"/>
                </a:cubicBezTo>
                <a:cubicBezTo>
                  <a:pt x="108" y="42"/>
                  <a:pt x="108" y="42"/>
                  <a:pt x="108" y="42"/>
                </a:cubicBezTo>
                <a:cubicBezTo>
                  <a:pt x="99" y="47"/>
                  <a:pt x="89" y="47"/>
                  <a:pt x="80" y="42"/>
                </a:cubicBezTo>
                <a:cubicBezTo>
                  <a:pt x="9" y="1"/>
                  <a:pt x="9" y="1"/>
                  <a:pt x="9" y="1"/>
                </a:cubicBezTo>
                <a:cubicBezTo>
                  <a:pt x="7" y="0"/>
                  <a:pt x="3" y="1"/>
                  <a:pt x="1" y="4"/>
                </a:cubicBezTo>
                <a:cubicBezTo>
                  <a:pt x="0" y="7"/>
                  <a:pt x="1" y="10"/>
                  <a:pt x="3" y="12"/>
                </a:cubicBezTo>
                <a:cubicBezTo>
                  <a:pt x="74" y="53"/>
                  <a:pt x="74" y="53"/>
                  <a:pt x="74" y="53"/>
                </a:cubicBezTo>
                <a:cubicBezTo>
                  <a:pt x="86" y="60"/>
                  <a:pt x="102" y="60"/>
                  <a:pt x="114" y="53"/>
                </a:cubicBezTo>
                <a:cubicBezTo>
                  <a:pt x="185" y="12"/>
                  <a:pt x="185" y="12"/>
                  <a:pt x="185" y="12"/>
                </a:cubicBezTo>
                <a:cubicBezTo>
                  <a:pt x="188" y="10"/>
                  <a:pt x="189" y="7"/>
                  <a:pt x="187" y="4"/>
                </a:cubicBezTo>
                <a:cubicBezTo>
                  <a:pt x="186" y="2"/>
                  <a:pt x="184" y="1"/>
                  <a:pt x="182" y="1"/>
                </a:cubicBezTo>
                <a:close/>
              </a:path>
            </a:pathLst>
          </a:custGeom>
          <a:solidFill>
            <a:schemeClr val="accent1">
              <a:lumMod val="40000"/>
              <a:lumOff val="60000"/>
              <a:alpha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0" name="标题 1"/>
          <p:cNvSpPr txBox="1"/>
          <p:nvPr/>
        </p:nvSpPr>
        <p:spPr>
          <a:xfrm rot="0" flipH="0" flipV="0">
            <a:off x="1590359" y="3249869"/>
            <a:ext cx="660082" cy="209550"/>
          </a:xfrm>
          <a:custGeom>
            <a:avLst/>
            <a:gdLst>
              <a:gd name="T0" fmla="*/ 182 w 189"/>
              <a:gd name="T1" fmla="*/ 1 h 60"/>
              <a:gd name="T2" fmla="*/ 179 w 189"/>
              <a:gd name="T3" fmla="*/ 2 h 60"/>
              <a:gd name="T4" fmla="*/ 108 w 189"/>
              <a:gd name="T5" fmla="*/ 43 h 60"/>
              <a:gd name="T6" fmla="*/ 80 w 189"/>
              <a:gd name="T7" fmla="*/ 43 h 60"/>
              <a:gd name="T8" fmla="*/ 9 w 189"/>
              <a:gd name="T9" fmla="*/ 2 h 60"/>
              <a:gd name="T10" fmla="*/ 1 w 189"/>
              <a:gd name="T11" fmla="*/ 4 h 60"/>
              <a:gd name="T12" fmla="*/ 3 w 189"/>
              <a:gd name="T13" fmla="*/ 12 h 60"/>
              <a:gd name="T14" fmla="*/ 74 w 189"/>
              <a:gd name="T15" fmla="*/ 53 h 60"/>
              <a:gd name="T16" fmla="*/ 114 w 189"/>
              <a:gd name="T17" fmla="*/ 53 h 60"/>
              <a:gd name="T18" fmla="*/ 185 w 189"/>
              <a:gd name="T19" fmla="*/ 12 h 60"/>
              <a:gd name="T20" fmla="*/ 187 w 189"/>
              <a:gd name="T21" fmla="*/ 4 h 60"/>
              <a:gd name="T22" fmla="*/ 182 w 189"/>
              <a:gd name="T23" fmla="*/ 1 h 60"/>
            </a:gdLst>
            <a:rect l="0" t="0" r="r" b="b"/>
            <a:pathLst>
              <a:path w="189" h="60">
                <a:moveTo>
                  <a:pt x="182" y="1"/>
                </a:moveTo>
                <a:cubicBezTo>
                  <a:pt x="181" y="1"/>
                  <a:pt x="180" y="1"/>
                  <a:pt x="179" y="2"/>
                </a:cubicBezTo>
                <a:cubicBezTo>
                  <a:pt x="108" y="43"/>
                  <a:pt x="108" y="43"/>
                  <a:pt x="108" y="43"/>
                </a:cubicBezTo>
                <a:cubicBezTo>
                  <a:pt x="99" y="48"/>
                  <a:pt x="89" y="48"/>
                  <a:pt x="80" y="43"/>
                </a:cubicBezTo>
                <a:cubicBezTo>
                  <a:pt x="9" y="2"/>
                  <a:pt x="9" y="2"/>
                  <a:pt x="9" y="2"/>
                </a:cubicBezTo>
                <a:cubicBezTo>
                  <a:pt x="7" y="0"/>
                  <a:pt x="3" y="1"/>
                  <a:pt x="1" y="4"/>
                </a:cubicBezTo>
                <a:cubicBezTo>
                  <a:pt x="0" y="7"/>
                  <a:pt x="1" y="11"/>
                  <a:pt x="3" y="12"/>
                </a:cubicBezTo>
                <a:cubicBezTo>
                  <a:pt x="74" y="53"/>
                  <a:pt x="74" y="53"/>
                  <a:pt x="74" y="53"/>
                </a:cubicBezTo>
                <a:cubicBezTo>
                  <a:pt x="86" y="60"/>
                  <a:pt x="102" y="60"/>
                  <a:pt x="114" y="53"/>
                </a:cubicBezTo>
                <a:cubicBezTo>
                  <a:pt x="185" y="12"/>
                  <a:pt x="185" y="12"/>
                  <a:pt x="185" y="12"/>
                </a:cubicBezTo>
                <a:cubicBezTo>
                  <a:pt x="188" y="11"/>
                  <a:pt x="189" y="7"/>
                  <a:pt x="187" y="4"/>
                </a:cubicBezTo>
                <a:cubicBezTo>
                  <a:pt x="186" y="2"/>
                  <a:pt x="184" y="1"/>
                  <a:pt x="182" y="1"/>
                </a:cubicBezTo>
                <a:close/>
              </a:path>
            </a:pathLst>
          </a:custGeom>
          <a:solidFill>
            <a:schemeClr val="accent1">
              <a:lumMod val="40000"/>
              <a:lumOff val="60000"/>
              <a:alpha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rot="0" flipH="0" flipV="0">
            <a:off x="1686019" y="1894189"/>
            <a:ext cx="468762" cy="387732"/>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2" name="标题 1"/>
          <p:cNvSpPr txBox="1"/>
          <p:nvPr/>
        </p:nvSpPr>
        <p:spPr>
          <a:xfrm rot="0" flipH="0" flipV="0">
            <a:off x="3427187" y="4219920"/>
            <a:ext cx="2520000" cy="1620000"/>
          </a:xfrm>
          <a:prstGeom prst="rect">
            <a:avLst/>
          </a:prstGeom>
          <a:noFill/>
          <a:ln>
            <a:noFill/>
          </a:ln>
        </p:spPr>
        <p:txBody>
          <a:bodyPr vert="horz" wrap="square" lIns="0" tIns="0" rIns="0" bIns="0" rtlCol="0" anchor="t"/>
          <a:lstStyle/>
          <a:p>
            <a:pPr algn="ctr">
              <a:lnSpc>
                <a:spcPct val="140000"/>
              </a:lnSpc>
            </a:pPr>
            <a:r>
              <a:rPr kumimoji="1" lang="en-US" altLang="zh-CN" sz="1400">
                <a:ln w="12700">
                  <a:noFill/>
                </a:ln>
                <a:solidFill>
                  <a:srgbClr val="000000">
                    <a:alpha val="100000"/>
                  </a:srgbClr>
                </a:solidFill>
                <a:latin typeface="Source Han Sans CN Normal"/>
                <a:ea typeface="Source Han Sans CN Normal"/>
                <a:cs typeface="Source Han Sans CN Normal"/>
              </a:rPr>
              <a:t>国务院《数字政府建设指南》明确要求2025年前实现80%政务事项智能办理。某省已将"智能客服覆盖率"纳入政务服务考核指标，权重占年度评分的15%。</a:t>
            </a:r>
            <a:endParaRPr kumimoji="1" lang="zh-CN" altLang="en-US"/>
          </a:p>
        </p:txBody>
      </p:sp>
      <p:sp>
        <p:nvSpPr>
          <p:cNvPr id="13" name="标题 1"/>
          <p:cNvSpPr txBox="1"/>
          <p:nvPr/>
        </p:nvSpPr>
        <p:spPr>
          <a:xfrm rot="0" flipH="0" flipV="0">
            <a:off x="3427187" y="3530229"/>
            <a:ext cx="2520000" cy="672274"/>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404040">
                    <a:alpha val="100000"/>
                  </a:srgbClr>
                </a:solidFill>
                <a:latin typeface="Source Han Sans CN Bold Bold"/>
                <a:ea typeface="Source Han Sans CN Bold Bold"/>
                <a:cs typeface="Source Han Sans CN Bold Bold"/>
              </a:rPr>
              <a:t>数字政府建设需求</a:t>
            </a:r>
            <a:endParaRPr kumimoji="1" lang="zh-CN" altLang="en-US"/>
          </a:p>
        </p:txBody>
      </p:sp>
      <p:sp>
        <p:nvSpPr>
          <p:cNvPr id="14" name="标题 1"/>
          <p:cNvSpPr txBox="1"/>
          <p:nvPr/>
        </p:nvSpPr>
        <p:spPr>
          <a:xfrm rot="0" flipH="0" flipV="0">
            <a:off x="4357146" y="2932052"/>
            <a:ext cx="660082" cy="209550"/>
          </a:xfrm>
          <a:custGeom>
            <a:avLst/>
            <a:gdLst>
              <a:gd name="T0" fmla="*/ 182 w 189"/>
              <a:gd name="T1" fmla="*/ 1 h 60"/>
              <a:gd name="T2" fmla="*/ 179 w 189"/>
              <a:gd name="T3" fmla="*/ 2 h 60"/>
              <a:gd name="T4" fmla="*/ 109 w 189"/>
              <a:gd name="T5" fmla="*/ 43 h 60"/>
              <a:gd name="T6" fmla="*/ 81 w 189"/>
              <a:gd name="T7" fmla="*/ 43 h 60"/>
              <a:gd name="T8" fmla="*/ 10 w 189"/>
              <a:gd name="T9" fmla="*/ 2 h 60"/>
              <a:gd name="T10" fmla="*/ 2 w 189"/>
              <a:gd name="T11" fmla="*/ 4 h 60"/>
              <a:gd name="T12" fmla="*/ 4 w 189"/>
              <a:gd name="T13" fmla="*/ 12 h 60"/>
              <a:gd name="T14" fmla="*/ 75 w 189"/>
              <a:gd name="T15" fmla="*/ 53 h 60"/>
              <a:gd name="T16" fmla="*/ 115 w 189"/>
              <a:gd name="T17" fmla="*/ 53 h 60"/>
              <a:gd name="T18" fmla="*/ 185 w 189"/>
              <a:gd name="T19" fmla="*/ 12 h 60"/>
              <a:gd name="T20" fmla="*/ 188 w 189"/>
              <a:gd name="T21" fmla="*/ 4 h 60"/>
              <a:gd name="T22" fmla="*/ 182 w 189"/>
              <a:gd name="T23" fmla="*/ 1 h 60"/>
            </a:gdLst>
            <a:rect l="0" t="0" r="r" b="b"/>
            <a:pathLst>
              <a:path w="189" h="60">
                <a:moveTo>
                  <a:pt x="182" y="1"/>
                </a:moveTo>
                <a:cubicBezTo>
                  <a:pt x="181" y="1"/>
                  <a:pt x="180" y="2"/>
                  <a:pt x="179" y="2"/>
                </a:cubicBezTo>
                <a:cubicBezTo>
                  <a:pt x="109" y="43"/>
                  <a:pt x="109" y="43"/>
                  <a:pt x="109" y="43"/>
                </a:cubicBezTo>
                <a:cubicBezTo>
                  <a:pt x="100" y="48"/>
                  <a:pt x="89" y="48"/>
                  <a:pt x="81" y="43"/>
                </a:cubicBezTo>
                <a:cubicBezTo>
                  <a:pt x="10" y="2"/>
                  <a:pt x="10" y="2"/>
                  <a:pt x="10" y="2"/>
                </a:cubicBezTo>
                <a:cubicBezTo>
                  <a:pt x="7" y="0"/>
                  <a:pt x="3" y="1"/>
                  <a:pt x="2" y="4"/>
                </a:cubicBezTo>
                <a:cubicBezTo>
                  <a:pt x="0" y="7"/>
                  <a:pt x="1" y="11"/>
                  <a:pt x="4" y="12"/>
                </a:cubicBezTo>
                <a:cubicBezTo>
                  <a:pt x="75" y="53"/>
                  <a:pt x="75" y="53"/>
                  <a:pt x="75" y="53"/>
                </a:cubicBezTo>
                <a:cubicBezTo>
                  <a:pt x="87" y="60"/>
                  <a:pt x="102" y="60"/>
                  <a:pt x="115" y="53"/>
                </a:cubicBezTo>
                <a:cubicBezTo>
                  <a:pt x="185" y="12"/>
                  <a:pt x="185" y="12"/>
                  <a:pt x="185" y="12"/>
                </a:cubicBezTo>
                <a:cubicBezTo>
                  <a:pt x="188" y="11"/>
                  <a:pt x="189" y="7"/>
                  <a:pt x="188" y="4"/>
                </a:cubicBezTo>
                <a:cubicBezTo>
                  <a:pt x="186" y="2"/>
                  <a:pt x="184" y="1"/>
                  <a:pt x="182" y="1"/>
                </a:cubicBezTo>
                <a:close/>
              </a:path>
            </a:pathLst>
          </a:custGeom>
          <a:solidFill>
            <a:schemeClr val="accent2">
              <a:lumMod val="60000"/>
              <a:lumOff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5" name="标题 1"/>
          <p:cNvSpPr txBox="1"/>
          <p:nvPr/>
        </p:nvSpPr>
        <p:spPr>
          <a:xfrm rot="0" flipH="0" flipV="0">
            <a:off x="4357146" y="3092707"/>
            <a:ext cx="660082" cy="209550"/>
          </a:xfrm>
          <a:custGeom>
            <a:avLst/>
            <a:gdLst>
              <a:gd name="T0" fmla="*/ 182 w 189"/>
              <a:gd name="T1" fmla="*/ 1 h 60"/>
              <a:gd name="T2" fmla="*/ 179 w 189"/>
              <a:gd name="T3" fmla="*/ 1 h 60"/>
              <a:gd name="T4" fmla="*/ 109 w 189"/>
              <a:gd name="T5" fmla="*/ 42 h 60"/>
              <a:gd name="T6" fmla="*/ 81 w 189"/>
              <a:gd name="T7" fmla="*/ 42 h 60"/>
              <a:gd name="T8" fmla="*/ 10 w 189"/>
              <a:gd name="T9" fmla="*/ 1 h 60"/>
              <a:gd name="T10" fmla="*/ 2 w 189"/>
              <a:gd name="T11" fmla="*/ 4 h 60"/>
              <a:gd name="T12" fmla="*/ 4 w 189"/>
              <a:gd name="T13" fmla="*/ 12 h 60"/>
              <a:gd name="T14" fmla="*/ 75 w 189"/>
              <a:gd name="T15" fmla="*/ 53 h 60"/>
              <a:gd name="T16" fmla="*/ 115 w 189"/>
              <a:gd name="T17" fmla="*/ 53 h 60"/>
              <a:gd name="T18" fmla="*/ 185 w 189"/>
              <a:gd name="T19" fmla="*/ 12 h 60"/>
              <a:gd name="T20" fmla="*/ 188 w 189"/>
              <a:gd name="T21" fmla="*/ 4 h 60"/>
              <a:gd name="T22" fmla="*/ 182 w 189"/>
              <a:gd name="T23" fmla="*/ 1 h 60"/>
            </a:gdLst>
            <a:rect l="0" t="0" r="r" b="b"/>
            <a:pathLst>
              <a:path w="189" h="60">
                <a:moveTo>
                  <a:pt x="182" y="1"/>
                </a:moveTo>
                <a:cubicBezTo>
                  <a:pt x="181" y="1"/>
                  <a:pt x="180" y="1"/>
                  <a:pt x="179" y="1"/>
                </a:cubicBezTo>
                <a:cubicBezTo>
                  <a:pt x="109" y="42"/>
                  <a:pt x="109" y="42"/>
                  <a:pt x="109" y="42"/>
                </a:cubicBezTo>
                <a:cubicBezTo>
                  <a:pt x="100" y="47"/>
                  <a:pt x="89" y="47"/>
                  <a:pt x="81" y="42"/>
                </a:cubicBezTo>
                <a:cubicBezTo>
                  <a:pt x="10" y="1"/>
                  <a:pt x="10" y="1"/>
                  <a:pt x="10" y="1"/>
                </a:cubicBezTo>
                <a:cubicBezTo>
                  <a:pt x="7" y="0"/>
                  <a:pt x="3" y="1"/>
                  <a:pt x="2" y="4"/>
                </a:cubicBezTo>
                <a:cubicBezTo>
                  <a:pt x="0" y="7"/>
                  <a:pt x="1" y="10"/>
                  <a:pt x="4" y="12"/>
                </a:cubicBezTo>
                <a:cubicBezTo>
                  <a:pt x="75" y="53"/>
                  <a:pt x="75" y="53"/>
                  <a:pt x="75" y="53"/>
                </a:cubicBezTo>
                <a:cubicBezTo>
                  <a:pt x="87" y="60"/>
                  <a:pt x="102" y="60"/>
                  <a:pt x="115" y="53"/>
                </a:cubicBezTo>
                <a:cubicBezTo>
                  <a:pt x="185" y="12"/>
                  <a:pt x="185" y="12"/>
                  <a:pt x="185" y="12"/>
                </a:cubicBezTo>
                <a:cubicBezTo>
                  <a:pt x="188" y="10"/>
                  <a:pt x="189" y="7"/>
                  <a:pt x="188" y="4"/>
                </a:cubicBezTo>
                <a:cubicBezTo>
                  <a:pt x="186" y="2"/>
                  <a:pt x="184" y="1"/>
                  <a:pt x="182" y="1"/>
                </a:cubicBezTo>
                <a:close/>
              </a:path>
            </a:pathLst>
          </a:custGeom>
          <a:solidFill>
            <a:schemeClr val="accent2">
              <a:lumMod val="60000"/>
              <a:lumOff val="40000"/>
              <a:alpha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6" name="标题 1"/>
          <p:cNvSpPr txBox="1"/>
          <p:nvPr/>
        </p:nvSpPr>
        <p:spPr>
          <a:xfrm rot="0" flipH="0" flipV="0">
            <a:off x="4357146" y="3249869"/>
            <a:ext cx="660082" cy="209550"/>
          </a:xfrm>
          <a:custGeom>
            <a:avLst/>
            <a:gdLst>
              <a:gd name="T0" fmla="*/ 182 w 189"/>
              <a:gd name="T1" fmla="*/ 1 h 60"/>
              <a:gd name="T2" fmla="*/ 179 w 189"/>
              <a:gd name="T3" fmla="*/ 2 h 60"/>
              <a:gd name="T4" fmla="*/ 109 w 189"/>
              <a:gd name="T5" fmla="*/ 43 h 60"/>
              <a:gd name="T6" fmla="*/ 81 w 189"/>
              <a:gd name="T7" fmla="*/ 43 h 60"/>
              <a:gd name="T8" fmla="*/ 10 w 189"/>
              <a:gd name="T9" fmla="*/ 2 h 60"/>
              <a:gd name="T10" fmla="*/ 2 w 189"/>
              <a:gd name="T11" fmla="*/ 4 h 60"/>
              <a:gd name="T12" fmla="*/ 4 w 189"/>
              <a:gd name="T13" fmla="*/ 12 h 60"/>
              <a:gd name="T14" fmla="*/ 75 w 189"/>
              <a:gd name="T15" fmla="*/ 53 h 60"/>
              <a:gd name="T16" fmla="*/ 115 w 189"/>
              <a:gd name="T17" fmla="*/ 53 h 60"/>
              <a:gd name="T18" fmla="*/ 185 w 189"/>
              <a:gd name="T19" fmla="*/ 12 h 60"/>
              <a:gd name="T20" fmla="*/ 188 w 189"/>
              <a:gd name="T21" fmla="*/ 4 h 60"/>
              <a:gd name="T22" fmla="*/ 182 w 189"/>
              <a:gd name="T23" fmla="*/ 1 h 60"/>
            </a:gdLst>
            <a:rect l="0" t="0" r="r" b="b"/>
            <a:pathLst>
              <a:path w="189" h="60">
                <a:moveTo>
                  <a:pt x="182" y="1"/>
                </a:moveTo>
                <a:cubicBezTo>
                  <a:pt x="181" y="1"/>
                  <a:pt x="180" y="1"/>
                  <a:pt x="179" y="2"/>
                </a:cubicBezTo>
                <a:cubicBezTo>
                  <a:pt x="109" y="43"/>
                  <a:pt x="109" y="43"/>
                  <a:pt x="109" y="43"/>
                </a:cubicBezTo>
                <a:cubicBezTo>
                  <a:pt x="100" y="48"/>
                  <a:pt x="89" y="48"/>
                  <a:pt x="81" y="43"/>
                </a:cubicBezTo>
                <a:cubicBezTo>
                  <a:pt x="10" y="2"/>
                  <a:pt x="10" y="2"/>
                  <a:pt x="10" y="2"/>
                </a:cubicBezTo>
                <a:cubicBezTo>
                  <a:pt x="7" y="0"/>
                  <a:pt x="3" y="1"/>
                  <a:pt x="2" y="4"/>
                </a:cubicBezTo>
                <a:cubicBezTo>
                  <a:pt x="0" y="7"/>
                  <a:pt x="1" y="11"/>
                  <a:pt x="4" y="12"/>
                </a:cubicBezTo>
                <a:cubicBezTo>
                  <a:pt x="75" y="53"/>
                  <a:pt x="75" y="53"/>
                  <a:pt x="75" y="53"/>
                </a:cubicBezTo>
                <a:cubicBezTo>
                  <a:pt x="87" y="60"/>
                  <a:pt x="102" y="60"/>
                  <a:pt x="115" y="53"/>
                </a:cubicBezTo>
                <a:cubicBezTo>
                  <a:pt x="185" y="12"/>
                  <a:pt x="185" y="12"/>
                  <a:pt x="185" y="12"/>
                </a:cubicBezTo>
                <a:cubicBezTo>
                  <a:pt x="188" y="11"/>
                  <a:pt x="189" y="7"/>
                  <a:pt x="188" y="4"/>
                </a:cubicBezTo>
                <a:cubicBezTo>
                  <a:pt x="186" y="2"/>
                  <a:pt x="184" y="1"/>
                  <a:pt x="182" y="1"/>
                </a:cubicBezTo>
                <a:close/>
              </a:path>
            </a:pathLst>
          </a:custGeom>
          <a:solidFill>
            <a:schemeClr val="accent2">
              <a:lumMod val="60000"/>
              <a:lumOff val="40000"/>
              <a:alpha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7" name="标题 1"/>
          <p:cNvSpPr txBox="1"/>
          <p:nvPr/>
        </p:nvSpPr>
        <p:spPr>
          <a:xfrm rot="0" flipH="0" flipV="0">
            <a:off x="6193974" y="4219920"/>
            <a:ext cx="2520000" cy="1620000"/>
          </a:xfrm>
          <a:prstGeom prst="rect">
            <a:avLst/>
          </a:prstGeom>
          <a:noFill/>
          <a:ln>
            <a:noFill/>
          </a:ln>
        </p:spPr>
        <p:txBody>
          <a:bodyPr vert="horz" wrap="square" lIns="0" tIns="0" rIns="0" bIns="0" rtlCol="0" anchor="t"/>
          <a:lstStyle/>
          <a:p>
            <a:pPr algn="ctr">
              <a:lnSpc>
                <a:spcPct val="140000"/>
              </a:lnSpc>
            </a:pPr>
            <a:r>
              <a:rPr kumimoji="1" lang="en-US" altLang="zh-CN" sz="1400">
                <a:ln w="12700">
                  <a:noFill/>
                </a:ln>
                <a:solidFill>
                  <a:srgbClr val="000000">
                    <a:alpha val="100000"/>
                  </a:srgbClr>
                </a:solidFill>
                <a:latin typeface="Source Han Sans CN Normal"/>
                <a:ea typeface="Source Han Sans CN Normal"/>
                <a:cs typeface="Source Han Sans CN Normal"/>
              </a:rPr>
              <a:t>年轻人更倾向智能服务，某市调查显示18- 35岁群体中，79%希望获得"政策自动计算"功能。智能系统可7×24小时服务，解决传统客服8小时工作制痛点。</a:t>
            </a:r>
            <a:endParaRPr kumimoji="1" lang="zh-CN" altLang="en-US"/>
          </a:p>
        </p:txBody>
      </p:sp>
      <p:sp>
        <p:nvSpPr>
          <p:cNvPr id="18" name="标题 1"/>
          <p:cNvSpPr txBox="1"/>
          <p:nvPr/>
        </p:nvSpPr>
        <p:spPr>
          <a:xfrm rot="0" flipH="0" flipV="0">
            <a:off x="6193974" y="3530229"/>
            <a:ext cx="2520000" cy="672274"/>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404040">
                    <a:alpha val="100000"/>
                  </a:srgbClr>
                </a:solidFill>
                <a:latin typeface="Source Han Sans CN Bold Bold"/>
                <a:ea typeface="Source Han Sans CN Bold Bold"/>
                <a:cs typeface="Source Han Sans CN Bold Bold"/>
              </a:rPr>
              <a:t>群众服务体验升级</a:t>
            </a:r>
            <a:endParaRPr kumimoji="1" lang="zh-CN" altLang="en-US"/>
          </a:p>
        </p:txBody>
      </p:sp>
      <p:sp>
        <p:nvSpPr>
          <p:cNvPr id="19" name="标题 1"/>
          <p:cNvSpPr txBox="1"/>
          <p:nvPr/>
        </p:nvSpPr>
        <p:spPr>
          <a:xfrm rot="0" flipH="0" flipV="0">
            <a:off x="7123933" y="2932052"/>
            <a:ext cx="660082" cy="209550"/>
          </a:xfrm>
          <a:custGeom>
            <a:avLst/>
            <a:gdLst>
              <a:gd name="T0" fmla="*/ 182 w 189"/>
              <a:gd name="T1" fmla="*/ 1 h 60"/>
              <a:gd name="T2" fmla="*/ 179 w 189"/>
              <a:gd name="T3" fmla="*/ 2 h 60"/>
              <a:gd name="T4" fmla="*/ 108 w 189"/>
              <a:gd name="T5" fmla="*/ 43 h 60"/>
              <a:gd name="T6" fmla="*/ 80 w 189"/>
              <a:gd name="T7" fmla="*/ 43 h 60"/>
              <a:gd name="T8" fmla="*/ 10 w 189"/>
              <a:gd name="T9" fmla="*/ 2 h 60"/>
              <a:gd name="T10" fmla="*/ 1 w 189"/>
              <a:gd name="T11" fmla="*/ 4 h 60"/>
              <a:gd name="T12" fmla="*/ 4 w 189"/>
              <a:gd name="T13" fmla="*/ 12 h 60"/>
              <a:gd name="T14" fmla="*/ 74 w 189"/>
              <a:gd name="T15" fmla="*/ 53 h 60"/>
              <a:gd name="T16" fmla="*/ 114 w 189"/>
              <a:gd name="T17" fmla="*/ 53 h 60"/>
              <a:gd name="T18" fmla="*/ 185 w 189"/>
              <a:gd name="T19" fmla="*/ 12 h 60"/>
              <a:gd name="T20" fmla="*/ 187 w 189"/>
              <a:gd name="T21" fmla="*/ 4 h 60"/>
              <a:gd name="T22" fmla="*/ 182 w 189"/>
              <a:gd name="T23" fmla="*/ 1 h 60"/>
            </a:gdLst>
            <a:rect l="0" t="0" r="r" b="b"/>
            <a:pathLst>
              <a:path w="189" h="60">
                <a:moveTo>
                  <a:pt x="182" y="1"/>
                </a:moveTo>
                <a:cubicBezTo>
                  <a:pt x="181" y="1"/>
                  <a:pt x="180" y="2"/>
                  <a:pt x="179" y="2"/>
                </a:cubicBezTo>
                <a:cubicBezTo>
                  <a:pt x="108" y="43"/>
                  <a:pt x="108" y="43"/>
                  <a:pt x="108" y="43"/>
                </a:cubicBezTo>
                <a:cubicBezTo>
                  <a:pt x="100" y="48"/>
                  <a:pt x="89" y="48"/>
                  <a:pt x="80" y="43"/>
                </a:cubicBezTo>
                <a:cubicBezTo>
                  <a:pt x="10" y="2"/>
                  <a:pt x="10" y="2"/>
                  <a:pt x="10" y="2"/>
                </a:cubicBezTo>
                <a:cubicBezTo>
                  <a:pt x="7" y="0"/>
                  <a:pt x="3" y="1"/>
                  <a:pt x="1" y="4"/>
                </a:cubicBezTo>
                <a:cubicBezTo>
                  <a:pt x="0" y="7"/>
                  <a:pt x="1" y="11"/>
                  <a:pt x="4" y="12"/>
                </a:cubicBezTo>
                <a:cubicBezTo>
                  <a:pt x="74" y="53"/>
                  <a:pt x="74" y="53"/>
                  <a:pt x="74" y="53"/>
                </a:cubicBezTo>
                <a:cubicBezTo>
                  <a:pt x="87" y="60"/>
                  <a:pt x="102" y="60"/>
                  <a:pt x="114" y="53"/>
                </a:cubicBezTo>
                <a:cubicBezTo>
                  <a:pt x="185" y="12"/>
                  <a:pt x="185" y="12"/>
                  <a:pt x="185" y="12"/>
                </a:cubicBezTo>
                <a:cubicBezTo>
                  <a:pt x="188" y="11"/>
                  <a:pt x="189" y="7"/>
                  <a:pt x="187" y="4"/>
                </a:cubicBezTo>
                <a:cubicBezTo>
                  <a:pt x="186" y="2"/>
                  <a:pt x="184" y="1"/>
                  <a:pt x="182" y="1"/>
                </a:cubicBezTo>
                <a:close/>
              </a:path>
            </a:pathLst>
          </a:custGeom>
          <a:solidFill>
            <a:schemeClr val="accent1">
              <a:lumMod val="40000"/>
              <a:lumOff val="6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0" name="标题 1"/>
          <p:cNvSpPr txBox="1"/>
          <p:nvPr/>
        </p:nvSpPr>
        <p:spPr>
          <a:xfrm rot="0" flipH="0" flipV="0">
            <a:off x="7123933" y="3092707"/>
            <a:ext cx="660082" cy="209550"/>
          </a:xfrm>
          <a:custGeom>
            <a:avLst/>
            <a:gdLst>
              <a:gd name="T0" fmla="*/ 182 w 189"/>
              <a:gd name="T1" fmla="*/ 1 h 60"/>
              <a:gd name="T2" fmla="*/ 179 w 189"/>
              <a:gd name="T3" fmla="*/ 1 h 60"/>
              <a:gd name="T4" fmla="*/ 108 w 189"/>
              <a:gd name="T5" fmla="*/ 42 h 60"/>
              <a:gd name="T6" fmla="*/ 80 w 189"/>
              <a:gd name="T7" fmla="*/ 42 h 60"/>
              <a:gd name="T8" fmla="*/ 10 w 189"/>
              <a:gd name="T9" fmla="*/ 1 h 60"/>
              <a:gd name="T10" fmla="*/ 1 w 189"/>
              <a:gd name="T11" fmla="*/ 4 h 60"/>
              <a:gd name="T12" fmla="*/ 4 w 189"/>
              <a:gd name="T13" fmla="*/ 12 h 60"/>
              <a:gd name="T14" fmla="*/ 74 w 189"/>
              <a:gd name="T15" fmla="*/ 53 h 60"/>
              <a:gd name="T16" fmla="*/ 114 w 189"/>
              <a:gd name="T17" fmla="*/ 53 h 60"/>
              <a:gd name="T18" fmla="*/ 185 w 189"/>
              <a:gd name="T19" fmla="*/ 12 h 60"/>
              <a:gd name="T20" fmla="*/ 187 w 189"/>
              <a:gd name="T21" fmla="*/ 4 h 60"/>
              <a:gd name="T22" fmla="*/ 182 w 189"/>
              <a:gd name="T23" fmla="*/ 1 h 60"/>
            </a:gdLst>
            <a:rect l="0" t="0" r="r" b="b"/>
            <a:pathLst>
              <a:path w="189" h="60">
                <a:moveTo>
                  <a:pt x="182" y="1"/>
                </a:moveTo>
                <a:cubicBezTo>
                  <a:pt x="181" y="1"/>
                  <a:pt x="180" y="1"/>
                  <a:pt x="179" y="1"/>
                </a:cubicBezTo>
                <a:cubicBezTo>
                  <a:pt x="108" y="42"/>
                  <a:pt x="108" y="42"/>
                  <a:pt x="108" y="42"/>
                </a:cubicBezTo>
                <a:cubicBezTo>
                  <a:pt x="100" y="47"/>
                  <a:pt x="89" y="47"/>
                  <a:pt x="80" y="42"/>
                </a:cubicBezTo>
                <a:cubicBezTo>
                  <a:pt x="10" y="1"/>
                  <a:pt x="10" y="1"/>
                  <a:pt x="10" y="1"/>
                </a:cubicBezTo>
                <a:cubicBezTo>
                  <a:pt x="7" y="0"/>
                  <a:pt x="3" y="1"/>
                  <a:pt x="1" y="4"/>
                </a:cubicBezTo>
                <a:cubicBezTo>
                  <a:pt x="0" y="7"/>
                  <a:pt x="1" y="10"/>
                  <a:pt x="4" y="12"/>
                </a:cubicBezTo>
                <a:cubicBezTo>
                  <a:pt x="74" y="53"/>
                  <a:pt x="74" y="53"/>
                  <a:pt x="74" y="53"/>
                </a:cubicBezTo>
                <a:cubicBezTo>
                  <a:pt x="87" y="60"/>
                  <a:pt x="102" y="60"/>
                  <a:pt x="114" y="53"/>
                </a:cubicBezTo>
                <a:cubicBezTo>
                  <a:pt x="185" y="12"/>
                  <a:pt x="185" y="12"/>
                  <a:pt x="185" y="12"/>
                </a:cubicBezTo>
                <a:cubicBezTo>
                  <a:pt x="188" y="10"/>
                  <a:pt x="189" y="7"/>
                  <a:pt x="187" y="4"/>
                </a:cubicBezTo>
                <a:cubicBezTo>
                  <a:pt x="186" y="2"/>
                  <a:pt x="184" y="1"/>
                  <a:pt x="182" y="1"/>
                </a:cubicBezTo>
                <a:close/>
              </a:path>
            </a:pathLst>
          </a:custGeom>
          <a:solidFill>
            <a:schemeClr val="accent1">
              <a:lumMod val="40000"/>
              <a:lumOff val="60000"/>
              <a:alpha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1" name="标题 1"/>
          <p:cNvSpPr txBox="1"/>
          <p:nvPr/>
        </p:nvSpPr>
        <p:spPr>
          <a:xfrm rot="0" flipH="0" flipV="0">
            <a:off x="7123933" y="3249869"/>
            <a:ext cx="660082" cy="209550"/>
          </a:xfrm>
          <a:custGeom>
            <a:avLst/>
            <a:gdLst>
              <a:gd name="T0" fmla="*/ 182 w 189"/>
              <a:gd name="T1" fmla="*/ 1 h 60"/>
              <a:gd name="T2" fmla="*/ 179 w 189"/>
              <a:gd name="T3" fmla="*/ 2 h 60"/>
              <a:gd name="T4" fmla="*/ 108 w 189"/>
              <a:gd name="T5" fmla="*/ 43 h 60"/>
              <a:gd name="T6" fmla="*/ 80 w 189"/>
              <a:gd name="T7" fmla="*/ 43 h 60"/>
              <a:gd name="T8" fmla="*/ 10 w 189"/>
              <a:gd name="T9" fmla="*/ 2 h 60"/>
              <a:gd name="T10" fmla="*/ 1 w 189"/>
              <a:gd name="T11" fmla="*/ 4 h 60"/>
              <a:gd name="T12" fmla="*/ 4 w 189"/>
              <a:gd name="T13" fmla="*/ 12 h 60"/>
              <a:gd name="T14" fmla="*/ 74 w 189"/>
              <a:gd name="T15" fmla="*/ 53 h 60"/>
              <a:gd name="T16" fmla="*/ 114 w 189"/>
              <a:gd name="T17" fmla="*/ 53 h 60"/>
              <a:gd name="T18" fmla="*/ 185 w 189"/>
              <a:gd name="T19" fmla="*/ 12 h 60"/>
              <a:gd name="T20" fmla="*/ 187 w 189"/>
              <a:gd name="T21" fmla="*/ 4 h 60"/>
              <a:gd name="T22" fmla="*/ 182 w 189"/>
              <a:gd name="T23" fmla="*/ 1 h 60"/>
            </a:gdLst>
            <a:rect l="0" t="0" r="r" b="b"/>
            <a:pathLst>
              <a:path w="189" h="60">
                <a:moveTo>
                  <a:pt x="182" y="1"/>
                </a:moveTo>
                <a:cubicBezTo>
                  <a:pt x="181" y="1"/>
                  <a:pt x="180" y="1"/>
                  <a:pt x="179" y="2"/>
                </a:cubicBezTo>
                <a:cubicBezTo>
                  <a:pt x="108" y="43"/>
                  <a:pt x="108" y="43"/>
                  <a:pt x="108" y="43"/>
                </a:cubicBezTo>
                <a:cubicBezTo>
                  <a:pt x="100" y="48"/>
                  <a:pt x="89" y="48"/>
                  <a:pt x="80" y="43"/>
                </a:cubicBezTo>
                <a:cubicBezTo>
                  <a:pt x="10" y="2"/>
                  <a:pt x="10" y="2"/>
                  <a:pt x="10" y="2"/>
                </a:cubicBezTo>
                <a:cubicBezTo>
                  <a:pt x="7" y="0"/>
                  <a:pt x="3" y="1"/>
                  <a:pt x="1" y="4"/>
                </a:cubicBezTo>
                <a:cubicBezTo>
                  <a:pt x="0" y="7"/>
                  <a:pt x="1" y="11"/>
                  <a:pt x="4" y="12"/>
                </a:cubicBezTo>
                <a:cubicBezTo>
                  <a:pt x="74" y="53"/>
                  <a:pt x="74" y="53"/>
                  <a:pt x="74" y="53"/>
                </a:cubicBezTo>
                <a:cubicBezTo>
                  <a:pt x="87" y="60"/>
                  <a:pt x="102" y="60"/>
                  <a:pt x="114" y="53"/>
                </a:cubicBezTo>
                <a:cubicBezTo>
                  <a:pt x="185" y="12"/>
                  <a:pt x="185" y="12"/>
                  <a:pt x="185" y="12"/>
                </a:cubicBezTo>
                <a:cubicBezTo>
                  <a:pt x="188" y="11"/>
                  <a:pt x="189" y="7"/>
                  <a:pt x="187" y="4"/>
                </a:cubicBezTo>
                <a:cubicBezTo>
                  <a:pt x="186" y="2"/>
                  <a:pt x="184" y="1"/>
                  <a:pt x="182" y="1"/>
                </a:cubicBezTo>
                <a:close/>
              </a:path>
            </a:pathLst>
          </a:custGeom>
          <a:solidFill>
            <a:schemeClr val="accent1">
              <a:lumMod val="40000"/>
              <a:lumOff val="60000"/>
              <a:alpha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2" name="标题 1"/>
          <p:cNvSpPr txBox="1"/>
          <p:nvPr/>
        </p:nvSpPr>
        <p:spPr>
          <a:xfrm rot="0" flipH="0" flipV="0">
            <a:off x="8960761" y="4219920"/>
            <a:ext cx="2520000" cy="1620000"/>
          </a:xfrm>
          <a:prstGeom prst="rect">
            <a:avLst/>
          </a:prstGeom>
          <a:noFill/>
          <a:ln>
            <a:noFill/>
          </a:ln>
        </p:spPr>
        <p:txBody>
          <a:bodyPr vert="horz" wrap="square" lIns="0" tIns="0" rIns="0" bIns="0" rtlCol="0" anchor="t"/>
          <a:lstStyle/>
          <a:p>
            <a:pPr algn="ctr">
              <a:lnSpc>
                <a:spcPct val="140000"/>
              </a:lnSpc>
            </a:pPr>
            <a:r>
              <a:rPr kumimoji="1" lang="en-US" altLang="zh-CN" sz="1400">
                <a:ln w="12700">
                  <a:noFill/>
                </a:ln>
                <a:solidFill>
                  <a:srgbClr val="000000">
                    <a:alpha val="100000"/>
                  </a:srgbClr>
                </a:solidFill>
                <a:latin typeface="Source Han Sans CN Normal"/>
                <a:ea typeface="Source Han Sans CN Normal"/>
                <a:cs typeface="Source Han Sans CN Normal"/>
              </a:rPr>
              <a:t>某试点城市数据显示，智能系统使单次服务成本从15.6元降至3.2元，错误率由12%降至1.8%。知识库更新效率提升10倍，政策同步时间从3天缩短至2小时。</a:t>
            </a:r>
            <a:endParaRPr kumimoji="1" lang="zh-CN" altLang="en-US"/>
          </a:p>
        </p:txBody>
      </p:sp>
      <p:sp>
        <p:nvSpPr>
          <p:cNvPr id="23" name="标题 1"/>
          <p:cNvSpPr txBox="1"/>
          <p:nvPr/>
        </p:nvSpPr>
        <p:spPr>
          <a:xfrm rot="0" flipH="0" flipV="0">
            <a:off x="8960761" y="3530229"/>
            <a:ext cx="2520000" cy="672274"/>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404040">
                    <a:alpha val="100000"/>
                  </a:srgbClr>
                </a:solidFill>
                <a:latin typeface="Source Han Sans CN Bold Bold"/>
                <a:ea typeface="Source Han Sans CN Bold Bold"/>
                <a:cs typeface="Source Han Sans CN Bold Bold"/>
              </a:rPr>
              <a:t>降本增效显著</a:t>
            </a:r>
            <a:endParaRPr kumimoji="1" lang="zh-CN" altLang="en-US"/>
          </a:p>
        </p:txBody>
      </p:sp>
      <p:sp>
        <p:nvSpPr>
          <p:cNvPr id="24" name="标题 1"/>
          <p:cNvSpPr txBox="1"/>
          <p:nvPr/>
        </p:nvSpPr>
        <p:spPr>
          <a:xfrm rot="0" flipH="0" flipV="0">
            <a:off x="9890720" y="2932052"/>
            <a:ext cx="660082" cy="209550"/>
          </a:xfrm>
          <a:custGeom>
            <a:avLst/>
            <a:gdLst>
              <a:gd name="T0" fmla="*/ 183 w 189"/>
              <a:gd name="T1" fmla="*/ 1 h 60"/>
              <a:gd name="T2" fmla="*/ 180 w 189"/>
              <a:gd name="T3" fmla="*/ 2 h 60"/>
              <a:gd name="T4" fmla="*/ 109 w 189"/>
              <a:gd name="T5" fmla="*/ 43 h 60"/>
              <a:gd name="T6" fmla="*/ 81 w 189"/>
              <a:gd name="T7" fmla="*/ 43 h 60"/>
              <a:gd name="T8" fmla="*/ 10 w 189"/>
              <a:gd name="T9" fmla="*/ 2 h 60"/>
              <a:gd name="T10" fmla="*/ 2 w 189"/>
              <a:gd name="T11" fmla="*/ 4 h 60"/>
              <a:gd name="T12" fmla="*/ 4 w 189"/>
              <a:gd name="T13" fmla="*/ 12 h 60"/>
              <a:gd name="T14" fmla="*/ 75 w 189"/>
              <a:gd name="T15" fmla="*/ 53 h 60"/>
              <a:gd name="T16" fmla="*/ 115 w 189"/>
              <a:gd name="T17" fmla="*/ 53 h 60"/>
              <a:gd name="T18" fmla="*/ 186 w 189"/>
              <a:gd name="T19" fmla="*/ 12 h 60"/>
              <a:gd name="T20" fmla="*/ 188 w 189"/>
              <a:gd name="T21" fmla="*/ 4 h 60"/>
              <a:gd name="T22" fmla="*/ 183 w 189"/>
              <a:gd name="T23" fmla="*/ 1 h 60"/>
            </a:gdLst>
            <a:rect l="0" t="0" r="r" b="b"/>
            <a:pathLst>
              <a:path w="189" h="60">
                <a:moveTo>
                  <a:pt x="183" y="1"/>
                </a:moveTo>
                <a:cubicBezTo>
                  <a:pt x="182" y="1"/>
                  <a:pt x="181" y="2"/>
                  <a:pt x="180" y="2"/>
                </a:cubicBezTo>
                <a:cubicBezTo>
                  <a:pt x="109" y="43"/>
                  <a:pt x="109" y="43"/>
                  <a:pt x="109" y="43"/>
                </a:cubicBezTo>
                <a:cubicBezTo>
                  <a:pt x="100" y="48"/>
                  <a:pt x="90" y="48"/>
                  <a:pt x="81" y="43"/>
                </a:cubicBezTo>
                <a:cubicBezTo>
                  <a:pt x="10" y="2"/>
                  <a:pt x="10" y="2"/>
                  <a:pt x="10" y="2"/>
                </a:cubicBezTo>
                <a:cubicBezTo>
                  <a:pt x="7" y="0"/>
                  <a:pt x="4" y="1"/>
                  <a:pt x="2" y="4"/>
                </a:cubicBezTo>
                <a:cubicBezTo>
                  <a:pt x="0" y="7"/>
                  <a:pt x="1" y="11"/>
                  <a:pt x="4" y="12"/>
                </a:cubicBezTo>
                <a:cubicBezTo>
                  <a:pt x="75" y="53"/>
                  <a:pt x="75" y="53"/>
                  <a:pt x="75" y="53"/>
                </a:cubicBezTo>
                <a:cubicBezTo>
                  <a:pt x="87" y="60"/>
                  <a:pt x="103" y="60"/>
                  <a:pt x="115" y="53"/>
                </a:cubicBezTo>
                <a:cubicBezTo>
                  <a:pt x="186" y="12"/>
                  <a:pt x="186" y="12"/>
                  <a:pt x="186" y="12"/>
                </a:cubicBezTo>
                <a:cubicBezTo>
                  <a:pt x="188" y="11"/>
                  <a:pt x="189" y="7"/>
                  <a:pt x="188" y="4"/>
                </a:cubicBezTo>
                <a:cubicBezTo>
                  <a:pt x="187" y="2"/>
                  <a:pt x="185" y="1"/>
                  <a:pt x="183" y="1"/>
                </a:cubicBezTo>
                <a:close/>
              </a:path>
            </a:pathLst>
          </a:custGeom>
          <a:solidFill>
            <a:schemeClr val="accent2">
              <a:lumMod val="60000"/>
              <a:lumOff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5" name="标题 1"/>
          <p:cNvSpPr txBox="1"/>
          <p:nvPr/>
        </p:nvSpPr>
        <p:spPr>
          <a:xfrm rot="0" flipH="0" flipV="0">
            <a:off x="9890720" y="3092707"/>
            <a:ext cx="660082" cy="209550"/>
          </a:xfrm>
          <a:custGeom>
            <a:avLst/>
            <a:gdLst>
              <a:gd name="T0" fmla="*/ 183 w 189"/>
              <a:gd name="T1" fmla="*/ 1 h 60"/>
              <a:gd name="T2" fmla="*/ 180 w 189"/>
              <a:gd name="T3" fmla="*/ 1 h 60"/>
              <a:gd name="T4" fmla="*/ 109 w 189"/>
              <a:gd name="T5" fmla="*/ 42 h 60"/>
              <a:gd name="T6" fmla="*/ 81 w 189"/>
              <a:gd name="T7" fmla="*/ 42 h 60"/>
              <a:gd name="T8" fmla="*/ 10 w 189"/>
              <a:gd name="T9" fmla="*/ 1 h 60"/>
              <a:gd name="T10" fmla="*/ 2 w 189"/>
              <a:gd name="T11" fmla="*/ 4 h 60"/>
              <a:gd name="T12" fmla="*/ 4 w 189"/>
              <a:gd name="T13" fmla="*/ 12 h 60"/>
              <a:gd name="T14" fmla="*/ 75 w 189"/>
              <a:gd name="T15" fmla="*/ 53 h 60"/>
              <a:gd name="T16" fmla="*/ 115 w 189"/>
              <a:gd name="T17" fmla="*/ 53 h 60"/>
              <a:gd name="T18" fmla="*/ 186 w 189"/>
              <a:gd name="T19" fmla="*/ 12 h 60"/>
              <a:gd name="T20" fmla="*/ 188 w 189"/>
              <a:gd name="T21" fmla="*/ 4 h 60"/>
              <a:gd name="T22" fmla="*/ 183 w 189"/>
              <a:gd name="T23" fmla="*/ 1 h 60"/>
            </a:gdLst>
            <a:rect l="0" t="0" r="r" b="b"/>
            <a:pathLst>
              <a:path w="189" h="60">
                <a:moveTo>
                  <a:pt x="183" y="1"/>
                </a:moveTo>
                <a:cubicBezTo>
                  <a:pt x="182" y="1"/>
                  <a:pt x="181" y="1"/>
                  <a:pt x="180" y="1"/>
                </a:cubicBezTo>
                <a:cubicBezTo>
                  <a:pt x="109" y="42"/>
                  <a:pt x="109" y="42"/>
                  <a:pt x="109" y="42"/>
                </a:cubicBezTo>
                <a:cubicBezTo>
                  <a:pt x="100" y="47"/>
                  <a:pt x="90" y="47"/>
                  <a:pt x="81" y="42"/>
                </a:cubicBezTo>
                <a:cubicBezTo>
                  <a:pt x="10" y="1"/>
                  <a:pt x="10" y="1"/>
                  <a:pt x="10" y="1"/>
                </a:cubicBezTo>
                <a:cubicBezTo>
                  <a:pt x="7" y="0"/>
                  <a:pt x="4" y="1"/>
                  <a:pt x="2" y="4"/>
                </a:cubicBezTo>
                <a:cubicBezTo>
                  <a:pt x="0" y="7"/>
                  <a:pt x="1" y="10"/>
                  <a:pt x="4" y="12"/>
                </a:cubicBezTo>
                <a:cubicBezTo>
                  <a:pt x="75" y="53"/>
                  <a:pt x="75" y="53"/>
                  <a:pt x="75" y="53"/>
                </a:cubicBezTo>
                <a:cubicBezTo>
                  <a:pt x="87" y="60"/>
                  <a:pt x="103" y="60"/>
                  <a:pt x="115" y="53"/>
                </a:cubicBezTo>
                <a:cubicBezTo>
                  <a:pt x="186" y="12"/>
                  <a:pt x="186" y="12"/>
                  <a:pt x="186" y="12"/>
                </a:cubicBezTo>
                <a:cubicBezTo>
                  <a:pt x="188" y="10"/>
                  <a:pt x="189" y="7"/>
                  <a:pt x="188" y="4"/>
                </a:cubicBezTo>
                <a:cubicBezTo>
                  <a:pt x="187" y="2"/>
                  <a:pt x="185" y="1"/>
                  <a:pt x="183" y="1"/>
                </a:cubicBezTo>
                <a:close/>
              </a:path>
            </a:pathLst>
          </a:custGeom>
          <a:solidFill>
            <a:schemeClr val="accent2">
              <a:lumMod val="60000"/>
              <a:lumOff val="40000"/>
              <a:alpha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6" name="标题 1"/>
          <p:cNvSpPr txBox="1"/>
          <p:nvPr/>
        </p:nvSpPr>
        <p:spPr>
          <a:xfrm rot="0" flipH="0" flipV="0">
            <a:off x="9890720" y="3249869"/>
            <a:ext cx="660082" cy="209550"/>
          </a:xfrm>
          <a:custGeom>
            <a:avLst/>
            <a:gdLst>
              <a:gd name="T0" fmla="*/ 183 w 189"/>
              <a:gd name="T1" fmla="*/ 1 h 60"/>
              <a:gd name="T2" fmla="*/ 180 w 189"/>
              <a:gd name="T3" fmla="*/ 2 h 60"/>
              <a:gd name="T4" fmla="*/ 109 w 189"/>
              <a:gd name="T5" fmla="*/ 43 h 60"/>
              <a:gd name="T6" fmla="*/ 81 w 189"/>
              <a:gd name="T7" fmla="*/ 43 h 60"/>
              <a:gd name="T8" fmla="*/ 10 w 189"/>
              <a:gd name="T9" fmla="*/ 2 h 60"/>
              <a:gd name="T10" fmla="*/ 2 w 189"/>
              <a:gd name="T11" fmla="*/ 4 h 60"/>
              <a:gd name="T12" fmla="*/ 4 w 189"/>
              <a:gd name="T13" fmla="*/ 12 h 60"/>
              <a:gd name="T14" fmla="*/ 75 w 189"/>
              <a:gd name="T15" fmla="*/ 53 h 60"/>
              <a:gd name="T16" fmla="*/ 115 w 189"/>
              <a:gd name="T17" fmla="*/ 53 h 60"/>
              <a:gd name="T18" fmla="*/ 186 w 189"/>
              <a:gd name="T19" fmla="*/ 12 h 60"/>
              <a:gd name="T20" fmla="*/ 188 w 189"/>
              <a:gd name="T21" fmla="*/ 4 h 60"/>
              <a:gd name="T22" fmla="*/ 183 w 189"/>
              <a:gd name="T23" fmla="*/ 1 h 60"/>
            </a:gdLst>
            <a:rect l="0" t="0" r="r" b="b"/>
            <a:pathLst>
              <a:path w="189" h="60">
                <a:moveTo>
                  <a:pt x="183" y="1"/>
                </a:moveTo>
                <a:cubicBezTo>
                  <a:pt x="182" y="1"/>
                  <a:pt x="181" y="1"/>
                  <a:pt x="180" y="2"/>
                </a:cubicBezTo>
                <a:cubicBezTo>
                  <a:pt x="109" y="43"/>
                  <a:pt x="109" y="43"/>
                  <a:pt x="109" y="43"/>
                </a:cubicBezTo>
                <a:cubicBezTo>
                  <a:pt x="100" y="48"/>
                  <a:pt x="90" y="48"/>
                  <a:pt x="81" y="43"/>
                </a:cubicBezTo>
                <a:cubicBezTo>
                  <a:pt x="10" y="2"/>
                  <a:pt x="10" y="2"/>
                  <a:pt x="10" y="2"/>
                </a:cubicBezTo>
                <a:cubicBezTo>
                  <a:pt x="7" y="0"/>
                  <a:pt x="4" y="1"/>
                  <a:pt x="2" y="4"/>
                </a:cubicBezTo>
                <a:cubicBezTo>
                  <a:pt x="0" y="7"/>
                  <a:pt x="1" y="11"/>
                  <a:pt x="4" y="12"/>
                </a:cubicBezTo>
                <a:cubicBezTo>
                  <a:pt x="75" y="53"/>
                  <a:pt x="75" y="53"/>
                  <a:pt x="75" y="53"/>
                </a:cubicBezTo>
                <a:cubicBezTo>
                  <a:pt x="87" y="60"/>
                  <a:pt x="103" y="60"/>
                  <a:pt x="115" y="53"/>
                </a:cubicBezTo>
                <a:cubicBezTo>
                  <a:pt x="186" y="12"/>
                  <a:pt x="186" y="12"/>
                  <a:pt x="186" y="12"/>
                </a:cubicBezTo>
                <a:cubicBezTo>
                  <a:pt x="188" y="11"/>
                  <a:pt x="189" y="7"/>
                  <a:pt x="188" y="4"/>
                </a:cubicBezTo>
                <a:cubicBezTo>
                  <a:pt x="187" y="2"/>
                  <a:pt x="185" y="1"/>
                  <a:pt x="183" y="1"/>
                </a:cubicBezTo>
                <a:close/>
              </a:path>
            </a:pathLst>
          </a:custGeom>
          <a:solidFill>
            <a:schemeClr val="accent2">
              <a:lumMod val="60000"/>
              <a:lumOff val="40000"/>
              <a:alpha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7" name="标题 1"/>
          <p:cNvSpPr txBox="1"/>
          <p:nvPr/>
        </p:nvSpPr>
        <p:spPr>
          <a:xfrm rot="0" flipH="0" flipV="0">
            <a:off x="9661248" y="1603749"/>
            <a:ext cx="1119026" cy="1379975"/>
          </a:xfrm>
          <a:custGeom>
            <a:avLst/>
            <a:gdLst>
              <a:gd name="T0" fmla="*/ 0 w 476"/>
              <a:gd name="T1" fmla="*/ 414 h 587"/>
              <a:gd name="T2" fmla="*/ 34 w 476"/>
              <a:gd name="T3" fmla="*/ 473 h 587"/>
              <a:gd name="T4" fmla="*/ 221 w 476"/>
              <a:gd name="T5" fmla="*/ 581 h 587"/>
              <a:gd name="T6" fmla="*/ 255 w 476"/>
              <a:gd name="T7" fmla="*/ 581 h 587"/>
              <a:gd name="T8" fmla="*/ 442 w 476"/>
              <a:gd name="T9" fmla="*/ 473 h 587"/>
              <a:gd name="T10" fmla="*/ 476 w 476"/>
              <a:gd name="T11" fmla="*/ 414 h 587"/>
              <a:gd name="T12" fmla="*/ 476 w 476"/>
              <a:gd name="T13" fmla="*/ 23 h 587"/>
              <a:gd name="T14" fmla="*/ 465 w 476"/>
              <a:gd name="T15" fmla="*/ 4 h 587"/>
              <a:gd name="T16" fmla="*/ 442 w 476"/>
              <a:gd name="T17" fmla="*/ 4 h 587"/>
              <a:gd name="T18" fmla="*/ 255 w 476"/>
              <a:gd name="T19" fmla="*/ 112 h 587"/>
              <a:gd name="T20" fmla="*/ 221 w 476"/>
              <a:gd name="T21" fmla="*/ 112 h 587"/>
              <a:gd name="T22" fmla="*/ 34 w 476"/>
              <a:gd name="T23" fmla="*/ 4 h 587"/>
              <a:gd name="T24" fmla="*/ 11 w 476"/>
              <a:gd name="T25" fmla="*/ 4 h 587"/>
              <a:gd name="T26" fmla="*/ 0 w 476"/>
              <a:gd name="T27" fmla="*/ 23 h 587"/>
              <a:gd name="T28" fmla="*/ 0 w 476"/>
              <a:gd name="T29" fmla="*/ 414 h 587"/>
            </a:gdLst>
            <a:rect l="0" t="0" r="r" b="b"/>
            <a:pathLst>
              <a:path w="476" h="587">
                <a:moveTo>
                  <a:pt x="0" y="414"/>
                </a:moveTo>
                <a:cubicBezTo>
                  <a:pt x="0" y="438"/>
                  <a:pt x="13" y="461"/>
                  <a:pt x="34" y="473"/>
                </a:cubicBezTo>
                <a:cubicBezTo>
                  <a:pt x="221" y="581"/>
                  <a:pt x="221" y="581"/>
                  <a:pt x="221" y="581"/>
                </a:cubicBezTo>
                <a:cubicBezTo>
                  <a:pt x="231" y="587"/>
                  <a:pt x="244" y="587"/>
                  <a:pt x="255" y="581"/>
                </a:cubicBezTo>
                <a:cubicBezTo>
                  <a:pt x="442" y="473"/>
                  <a:pt x="442" y="473"/>
                  <a:pt x="442" y="473"/>
                </a:cubicBezTo>
                <a:cubicBezTo>
                  <a:pt x="463" y="461"/>
                  <a:pt x="476" y="438"/>
                  <a:pt x="476" y="414"/>
                </a:cubicBezTo>
                <a:cubicBezTo>
                  <a:pt x="476" y="23"/>
                  <a:pt x="476" y="23"/>
                  <a:pt x="476" y="23"/>
                </a:cubicBezTo>
                <a:cubicBezTo>
                  <a:pt x="476" y="15"/>
                  <a:pt x="472" y="8"/>
                  <a:pt x="465" y="4"/>
                </a:cubicBezTo>
                <a:cubicBezTo>
                  <a:pt x="458" y="0"/>
                  <a:pt x="449" y="0"/>
                  <a:pt x="442" y="4"/>
                </a:cubicBezTo>
                <a:cubicBezTo>
                  <a:pt x="255" y="112"/>
                  <a:pt x="255" y="112"/>
                  <a:pt x="255" y="112"/>
                </a:cubicBezTo>
                <a:cubicBezTo>
                  <a:pt x="244" y="118"/>
                  <a:pt x="231" y="118"/>
                  <a:pt x="221" y="112"/>
                </a:cubicBezTo>
                <a:cubicBezTo>
                  <a:pt x="34" y="4"/>
                  <a:pt x="34" y="4"/>
                  <a:pt x="34" y="4"/>
                </a:cubicBezTo>
                <a:cubicBezTo>
                  <a:pt x="27" y="0"/>
                  <a:pt x="18" y="0"/>
                  <a:pt x="11" y="4"/>
                </a:cubicBezTo>
                <a:cubicBezTo>
                  <a:pt x="4" y="8"/>
                  <a:pt x="0" y="15"/>
                  <a:pt x="0" y="23"/>
                </a:cubicBezTo>
                <a:lnTo>
                  <a:pt x="0" y="414"/>
                </a:lnTo>
                <a:close/>
              </a:path>
            </a:pathLst>
          </a:custGeom>
          <a:solidFill>
            <a:schemeClr val="bg2">
              <a:alpha val="10000"/>
            </a:schemeClr>
          </a:solidFill>
          <a:ln cap="sq">
            <a:noFill/>
          </a:ln>
        </p:spPr>
        <p:txBody>
          <a:bodyPr vert="horz" wrap="square" lIns="91440" tIns="45720" rIns="91440" bIns="45720" rtlCol="0" anchor="t"/>
          <a:lstStyle/>
          <a:p>
            <a:pPr algn="l">
              <a:lnSpc>
                <a:spcPct val="110000"/>
              </a:lnSpc>
            </a:pPr>
            <a:endParaRPr kumimoji="1" lang="zh-CN" altLang="en-US"/>
          </a:p>
        </p:txBody>
      </p:sp>
      <p:sp>
        <p:nvSpPr>
          <p:cNvPr id="28" name="标题 1"/>
          <p:cNvSpPr txBox="1"/>
          <p:nvPr/>
        </p:nvSpPr>
        <p:spPr>
          <a:xfrm rot="0" flipH="0" flipV="0">
            <a:off x="9661248" y="1443888"/>
            <a:ext cx="1119026" cy="1459905"/>
          </a:xfrm>
          <a:custGeom>
            <a:avLst/>
            <a:gdLst>
              <a:gd name="T0" fmla="*/ 476 w 476"/>
              <a:gd name="T1" fmla="*/ 23 h 621"/>
              <a:gd name="T2" fmla="*/ 476 w 476"/>
              <a:gd name="T3" fmla="*/ 448 h 621"/>
              <a:gd name="T4" fmla="*/ 442 w 476"/>
              <a:gd name="T5" fmla="*/ 507 h 621"/>
              <a:gd name="T6" fmla="*/ 255 w 476"/>
              <a:gd name="T7" fmla="*/ 615 h 621"/>
              <a:gd name="T8" fmla="*/ 221 w 476"/>
              <a:gd name="T9" fmla="*/ 615 h 621"/>
              <a:gd name="T10" fmla="*/ 34 w 476"/>
              <a:gd name="T11" fmla="*/ 507 h 621"/>
              <a:gd name="T12" fmla="*/ 0 w 476"/>
              <a:gd name="T13" fmla="*/ 448 h 621"/>
              <a:gd name="T14" fmla="*/ 0 w 476"/>
              <a:gd name="T15" fmla="*/ 23 h 621"/>
              <a:gd name="T16" fmla="*/ 11 w 476"/>
              <a:gd name="T17" fmla="*/ 4 h 621"/>
              <a:gd name="T18" fmla="*/ 34 w 476"/>
              <a:gd name="T19" fmla="*/ 4 h 621"/>
              <a:gd name="T20" fmla="*/ 221 w 476"/>
              <a:gd name="T21" fmla="*/ 112 h 621"/>
              <a:gd name="T22" fmla="*/ 255 w 476"/>
              <a:gd name="T23" fmla="*/ 112 h 621"/>
              <a:gd name="T24" fmla="*/ 442 w 476"/>
              <a:gd name="T25" fmla="*/ 4 h 621"/>
              <a:gd name="T26" fmla="*/ 465 w 476"/>
              <a:gd name="T27" fmla="*/ 4 h 621"/>
              <a:gd name="T28" fmla="*/ 476 w 476"/>
              <a:gd name="T29" fmla="*/ 23 h 621"/>
            </a:gdLst>
            <a:rect l="0" t="0" r="r" b="b"/>
            <a:pathLst>
              <a:path w="476" h="621">
                <a:moveTo>
                  <a:pt x="476" y="23"/>
                </a:moveTo>
                <a:cubicBezTo>
                  <a:pt x="476" y="448"/>
                  <a:pt x="476" y="448"/>
                  <a:pt x="476" y="448"/>
                </a:cubicBezTo>
                <a:cubicBezTo>
                  <a:pt x="476" y="472"/>
                  <a:pt x="463" y="495"/>
                  <a:pt x="442" y="507"/>
                </a:cubicBezTo>
                <a:cubicBezTo>
                  <a:pt x="255" y="615"/>
                  <a:pt x="255" y="615"/>
                  <a:pt x="255" y="615"/>
                </a:cubicBezTo>
                <a:cubicBezTo>
                  <a:pt x="244" y="621"/>
                  <a:pt x="231" y="621"/>
                  <a:pt x="221" y="615"/>
                </a:cubicBezTo>
                <a:cubicBezTo>
                  <a:pt x="34" y="507"/>
                  <a:pt x="34" y="507"/>
                  <a:pt x="34" y="507"/>
                </a:cubicBezTo>
                <a:cubicBezTo>
                  <a:pt x="13" y="495"/>
                  <a:pt x="0" y="472"/>
                  <a:pt x="0" y="448"/>
                </a:cubicBezTo>
                <a:cubicBezTo>
                  <a:pt x="0" y="23"/>
                  <a:pt x="0" y="23"/>
                  <a:pt x="0" y="23"/>
                </a:cubicBezTo>
                <a:cubicBezTo>
                  <a:pt x="0" y="15"/>
                  <a:pt x="4" y="8"/>
                  <a:pt x="11" y="4"/>
                </a:cubicBezTo>
                <a:cubicBezTo>
                  <a:pt x="18" y="0"/>
                  <a:pt x="27" y="0"/>
                  <a:pt x="34" y="4"/>
                </a:cubicBezTo>
                <a:cubicBezTo>
                  <a:pt x="221" y="112"/>
                  <a:pt x="221" y="112"/>
                  <a:pt x="221" y="112"/>
                </a:cubicBezTo>
                <a:cubicBezTo>
                  <a:pt x="231" y="118"/>
                  <a:pt x="244" y="118"/>
                  <a:pt x="255" y="112"/>
                </a:cubicBezTo>
                <a:cubicBezTo>
                  <a:pt x="442" y="4"/>
                  <a:pt x="442" y="4"/>
                  <a:pt x="442" y="4"/>
                </a:cubicBezTo>
                <a:cubicBezTo>
                  <a:pt x="449" y="0"/>
                  <a:pt x="458" y="0"/>
                  <a:pt x="465" y="4"/>
                </a:cubicBezTo>
                <a:cubicBezTo>
                  <a:pt x="472" y="8"/>
                  <a:pt x="476" y="15"/>
                  <a:pt x="476" y="23"/>
                </a:cubicBezTo>
                <a:close/>
              </a:path>
            </a:pathLst>
          </a:custGeom>
          <a:solidFill>
            <a:schemeClr val="accent2"/>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9" name="标题 1"/>
          <p:cNvSpPr txBox="1"/>
          <p:nvPr/>
        </p:nvSpPr>
        <p:spPr>
          <a:xfrm rot="0" flipH="0" flipV="0">
            <a:off x="9661248" y="2417158"/>
            <a:ext cx="1119026" cy="486635"/>
          </a:xfrm>
          <a:custGeom>
            <a:avLst/>
            <a:gdLst>
              <a:gd name="T0" fmla="*/ 476 w 476"/>
              <a:gd name="T1" fmla="*/ 0 h 207"/>
              <a:gd name="T2" fmla="*/ 476 w 476"/>
              <a:gd name="T3" fmla="*/ 34 h 207"/>
              <a:gd name="T4" fmla="*/ 442 w 476"/>
              <a:gd name="T5" fmla="*/ 93 h 207"/>
              <a:gd name="T6" fmla="*/ 255 w 476"/>
              <a:gd name="T7" fmla="*/ 201 h 207"/>
              <a:gd name="T8" fmla="*/ 221 w 476"/>
              <a:gd name="T9" fmla="*/ 201 h 207"/>
              <a:gd name="T10" fmla="*/ 34 w 476"/>
              <a:gd name="T11" fmla="*/ 93 h 207"/>
              <a:gd name="T12" fmla="*/ 0 w 476"/>
              <a:gd name="T13" fmla="*/ 34 h 207"/>
              <a:gd name="T14" fmla="*/ 0 w 476"/>
              <a:gd name="T15" fmla="*/ 0 h 207"/>
              <a:gd name="T16" fmla="*/ 34 w 476"/>
              <a:gd name="T17" fmla="*/ 59 h 207"/>
              <a:gd name="T18" fmla="*/ 221 w 476"/>
              <a:gd name="T19" fmla="*/ 167 h 207"/>
              <a:gd name="T20" fmla="*/ 255 w 476"/>
              <a:gd name="T21" fmla="*/ 167 h 207"/>
              <a:gd name="T22" fmla="*/ 442 w 476"/>
              <a:gd name="T23" fmla="*/ 59 h 207"/>
              <a:gd name="T24" fmla="*/ 476 w 476"/>
              <a:gd name="T25" fmla="*/ 0 h 207"/>
            </a:gdLst>
            <a:rect l="0" t="0" r="r" b="b"/>
            <a:pathLst>
              <a:path w="476" h="207">
                <a:moveTo>
                  <a:pt x="476" y="0"/>
                </a:moveTo>
                <a:cubicBezTo>
                  <a:pt x="476" y="34"/>
                  <a:pt x="476" y="34"/>
                  <a:pt x="476" y="34"/>
                </a:cubicBezTo>
                <a:cubicBezTo>
                  <a:pt x="476" y="58"/>
                  <a:pt x="463" y="81"/>
                  <a:pt x="442" y="93"/>
                </a:cubicBezTo>
                <a:cubicBezTo>
                  <a:pt x="255" y="201"/>
                  <a:pt x="255" y="201"/>
                  <a:pt x="255" y="201"/>
                </a:cubicBezTo>
                <a:cubicBezTo>
                  <a:pt x="244" y="207"/>
                  <a:pt x="231" y="207"/>
                  <a:pt x="221" y="201"/>
                </a:cubicBezTo>
                <a:cubicBezTo>
                  <a:pt x="34" y="93"/>
                  <a:pt x="34" y="93"/>
                  <a:pt x="34" y="93"/>
                </a:cubicBezTo>
                <a:cubicBezTo>
                  <a:pt x="13" y="81"/>
                  <a:pt x="0" y="58"/>
                  <a:pt x="0" y="34"/>
                </a:cubicBezTo>
                <a:cubicBezTo>
                  <a:pt x="0" y="0"/>
                  <a:pt x="0" y="0"/>
                  <a:pt x="0" y="0"/>
                </a:cubicBezTo>
                <a:cubicBezTo>
                  <a:pt x="0" y="24"/>
                  <a:pt x="13" y="47"/>
                  <a:pt x="34" y="59"/>
                </a:cubicBezTo>
                <a:cubicBezTo>
                  <a:pt x="221" y="167"/>
                  <a:pt x="221" y="167"/>
                  <a:pt x="221" y="167"/>
                </a:cubicBezTo>
                <a:cubicBezTo>
                  <a:pt x="231" y="173"/>
                  <a:pt x="244" y="173"/>
                  <a:pt x="255" y="167"/>
                </a:cubicBezTo>
                <a:cubicBezTo>
                  <a:pt x="442" y="59"/>
                  <a:pt x="442" y="59"/>
                  <a:pt x="442" y="59"/>
                </a:cubicBezTo>
                <a:cubicBezTo>
                  <a:pt x="463" y="47"/>
                  <a:pt x="476" y="24"/>
                  <a:pt x="476" y="0"/>
                </a:cubicBezTo>
                <a:close/>
              </a:path>
            </a:pathLst>
          </a:custGeom>
          <a:solidFill>
            <a:schemeClr val="accent2">
              <a:lumMod val="75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30" name="标题 1"/>
          <p:cNvSpPr txBox="1"/>
          <p:nvPr/>
        </p:nvSpPr>
        <p:spPr>
          <a:xfrm rot="0" flipH="0" flipV="0">
            <a:off x="6894461" y="1424480"/>
            <a:ext cx="1119026" cy="1459906"/>
          </a:xfrm>
          <a:custGeom>
            <a:avLst/>
            <a:gdLst>
              <a:gd name="T0" fmla="*/ 476 w 476"/>
              <a:gd name="T1" fmla="*/ 23 h 621"/>
              <a:gd name="T2" fmla="*/ 476 w 476"/>
              <a:gd name="T3" fmla="*/ 448 h 621"/>
              <a:gd name="T4" fmla="*/ 442 w 476"/>
              <a:gd name="T5" fmla="*/ 507 h 621"/>
              <a:gd name="T6" fmla="*/ 255 w 476"/>
              <a:gd name="T7" fmla="*/ 615 h 621"/>
              <a:gd name="T8" fmla="*/ 221 w 476"/>
              <a:gd name="T9" fmla="*/ 615 h 621"/>
              <a:gd name="T10" fmla="*/ 34 w 476"/>
              <a:gd name="T11" fmla="*/ 507 h 621"/>
              <a:gd name="T12" fmla="*/ 0 w 476"/>
              <a:gd name="T13" fmla="*/ 448 h 621"/>
              <a:gd name="T14" fmla="*/ 0 w 476"/>
              <a:gd name="T15" fmla="*/ 23 h 621"/>
              <a:gd name="T16" fmla="*/ 12 w 476"/>
              <a:gd name="T17" fmla="*/ 4 h 621"/>
              <a:gd name="T18" fmla="*/ 34 w 476"/>
              <a:gd name="T19" fmla="*/ 4 h 621"/>
              <a:gd name="T20" fmla="*/ 221 w 476"/>
              <a:gd name="T21" fmla="*/ 112 h 621"/>
              <a:gd name="T22" fmla="*/ 255 w 476"/>
              <a:gd name="T23" fmla="*/ 112 h 621"/>
              <a:gd name="T24" fmla="*/ 442 w 476"/>
              <a:gd name="T25" fmla="*/ 4 h 621"/>
              <a:gd name="T26" fmla="*/ 465 w 476"/>
              <a:gd name="T27" fmla="*/ 4 h 621"/>
              <a:gd name="T28" fmla="*/ 476 w 476"/>
              <a:gd name="T29" fmla="*/ 23 h 621"/>
            </a:gdLst>
            <a:rect l="0" t="0" r="r" b="b"/>
            <a:pathLst>
              <a:path w="476" h="621">
                <a:moveTo>
                  <a:pt x="476" y="23"/>
                </a:moveTo>
                <a:cubicBezTo>
                  <a:pt x="476" y="448"/>
                  <a:pt x="476" y="448"/>
                  <a:pt x="476" y="448"/>
                </a:cubicBezTo>
                <a:cubicBezTo>
                  <a:pt x="476" y="472"/>
                  <a:pt x="463" y="495"/>
                  <a:pt x="442" y="507"/>
                </a:cubicBezTo>
                <a:cubicBezTo>
                  <a:pt x="255" y="615"/>
                  <a:pt x="255" y="615"/>
                  <a:pt x="255" y="615"/>
                </a:cubicBezTo>
                <a:cubicBezTo>
                  <a:pt x="245" y="621"/>
                  <a:pt x="232" y="621"/>
                  <a:pt x="221" y="615"/>
                </a:cubicBezTo>
                <a:cubicBezTo>
                  <a:pt x="34" y="507"/>
                  <a:pt x="34" y="507"/>
                  <a:pt x="34" y="507"/>
                </a:cubicBezTo>
                <a:cubicBezTo>
                  <a:pt x="13" y="495"/>
                  <a:pt x="0" y="472"/>
                  <a:pt x="0" y="448"/>
                </a:cubicBezTo>
                <a:cubicBezTo>
                  <a:pt x="0" y="23"/>
                  <a:pt x="0" y="23"/>
                  <a:pt x="0" y="23"/>
                </a:cubicBezTo>
                <a:cubicBezTo>
                  <a:pt x="0" y="15"/>
                  <a:pt x="5" y="8"/>
                  <a:pt x="12" y="4"/>
                </a:cubicBezTo>
                <a:cubicBezTo>
                  <a:pt x="19" y="0"/>
                  <a:pt x="27" y="0"/>
                  <a:pt x="34" y="4"/>
                </a:cubicBezTo>
                <a:cubicBezTo>
                  <a:pt x="221" y="112"/>
                  <a:pt x="221" y="112"/>
                  <a:pt x="221" y="112"/>
                </a:cubicBezTo>
                <a:cubicBezTo>
                  <a:pt x="232" y="118"/>
                  <a:pt x="245" y="118"/>
                  <a:pt x="255" y="112"/>
                </a:cubicBezTo>
                <a:cubicBezTo>
                  <a:pt x="442" y="4"/>
                  <a:pt x="442" y="4"/>
                  <a:pt x="442" y="4"/>
                </a:cubicBezTo>
                <a:cubicBezTo>
                  <a:pt x="449" y="0"/>
                  <a:pt x="458" y="0"/>
                  <a:pt x="465" y="4"/>
                </a:cubicBezTo>
                <a:cubicBezTo>
                  <a:pt x="472" y="8"/>
                  <a:pt x="476" y="15"/>
                  <a:pt x="476" y="23"/>
                </a:cubicBezTo>
                <a:close/>
              </a:path>
            </a:pathLst>
          </a:custGeom>
          <a:solidFill>
            <a:schemeClr val="accent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31" name="标题 1"/>
          <p:cNvSpPr txBox="1"/>
          <p:nvPr/>
        </p:nvSpPr>
        <p:spPr>
          <a:xfrm rot="0" flipH="0" flipV="0">
            <a:off x="6894461" y="2397751"/>
            <a:ext cx="1119026" cy="486635"/>
          </a:xfrm>
          <a:custGeom>
            <a:avLst/>
            <a:gdLst>
              <a:gd name="T0" fmla="*/ 476 w 476"/>
              <a:gd name="T1" fmla="*/ 0 h 207"/>
              <a:gd name="T2" fmla="*/ 476 w 476"/>
              <a:gd name="T3" fmla="*/ 34 h 207"/>
              <a:gd name="T4" fmla="*/ 442 w 476"/>
              <a:gd name="T5" fmla="*/ 93 h 207"/>
              <a:gd name="T6" fmla="*/ 255 w 476"/>
              <a:gd name="T7" fmla="*/ 201 h 207"/>
              <a:gd name="T8" fmla="*/ 221 w 476"/>
              <a:gd name="T9" fmla="*/ 201 h 207"/>
              <a:gd name="T10" fmla="*/ 34 w 476"/>
              <a:gd name="T11" fmla="*/ 93 h 207"/>
              <a:gd name="T12" fmla="*/ 0 w 476"/>
              <a:gd name="T13" fmla="*/ 34 h 207"/>
              <a:gd name="T14" fmla="*/ 0 w 476"/>
              <a:gd name="T15" fmla="*/ 0 h 207"/>
              <a:gd name="T16" fmla="*/ 34 w 476"/>
              <a:gd name="T17" fmla="*/ 59 h 207"/>
              <a:gd name="T18" fmla="*/ 221 w 476"/>
              <a:gd name="T19" fmla="*/ 167 h 207"/>
              <a:gd name="T20" fmla="*/ 255 w 476"/>
              <a:gd name="T21" fmla="*/ 167 h 207"/>
              <a:gd name="T22" fmla="*/ 442 w 476"/>
              <a:gd name="T23" fmla="*/ 59 h 207"/>
              <a:gd name="T24" fmla="*/ 476 w 476"/>
              <a:gd name="T25" fmla="*/ 0 h 207"/>
            </a:gdLst>
            <a:rect l="0" t="0" r="r" b="b"/>
            <a:pathLst>
              <a:path w="476" h="207">
                <a:moveTo>
                  <a:pt x="476" y="0"/>
                </a:moveTo>
                <a:cubicBezTo>
                  <a:pt x="476" y="34"/>
                  <a:pt x="476" y="34"/>
                  <a:pt x="476" y="34"/>
                </a:cubicBezTo>
                <a:cubicBezTo>
                  <a:pt x="476" y="58"/>
                  <a:pt x="463" y="81"/>
                  <a:pt x="442" y="93"/>
                </a:cubicBezTo>
                <a:cubicBezTo>
                  <a:pt x="255" y="201"/>
                  <a:pt x="255" y="201"/>
                  <a:pt x="255" y="201"/>
                </a:cubicBezTo>
                <a:cubicBezTo>
                  <a:pt x="245" y="207"/>
                  <a:pt x="232" y="207"/>
                  <a:pt x="221" y="201"/>
                </a:cubicBezTo>
                <a:cubicBezTo>
                  <a:pt x="34" y="93"/>
                  <a:pt x="34" y="93"/>
                  <a:pt x="34" y="93"/>
                </a:cubicBezTo>
                <a:cubicBezTo>
                  <a:pt x="13" y="81"/>
                  <a:pt x="0" y="58"/>
                  <a:pt x="0" y="34"/>
                </a:cubicBezTo>
                <a:cubicBezTo>
                  <a:pt x="0" y="0"/>
                  <a:pt x="0" y="0"/>
                  <a:pt x="0" y="0"/>
                </a:cubicBezTo>
                <a:cubicBezTo>
                  <a:pt x="0" y="24"/>
                  <a:pt x="13" y="47"/>
                  <a:pt x="34" y="59"/>
                </a:cubicBezTo>
                <a:cubicBezTo>
                  <a:pt x="221" y="167"/>
                  <a:pt x="221" y="167"/>
                  <a:pt x="221" y="167"/>
                </a:cubicBezTo>
                <a:cubicBezTo>
                  <a:pt x="232" y="173"/>
                  <a:pt x="245" y="173"/>
                  <a:pt x="255" y="167"/>
                </a:cubicBezTo>
                <a:cubicBezTo>
                  <a:pt x="442" y="59"/>
                  <a:pt x="442" y="59"/>
                  <a:pt x="442" y="59"/>
                </a:cubicBezTo>
                <a:cubicBezTo>
                  <a:pt x="463" y="47"/>
                  <a:pt x="476" y="24"/>
                  <a:pt x="476" y="0"/>
                </a:cubicBezTo>
                <a:close/>
              </a:path>
            </a:pathLst>
          </a:custGeom>
          <a:solidFill>
            <a:schemeClr val="accent1">
              <a:lumMod val="75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32" name="标题 1"/>
          <p:cNvSpPr txBox="1"/>
          <p:nvPr/>
        </p:nvSpPr>
        <p:spPr>
          <a:xfrm rot="0" flipH="0" flipV="0">
            <a:off x="4127674" y="1424480"/>
            <a:ext cx="1119026" cy="1459906"/>
          </a:xfrm>
          <a:custGeom>
            <a:avLst/>
            <a:gdLst>
              <a:gd name="T0" fmla="*/ 476 w 476"/>
              <a:gd name="T1" fmla="*/ 23 h 621"/>
              <a:gd name="T2" fmla="*/ 476 w 476"/>
              <a:gd name="T3" fmla="*/ 448 h 621"/>
              <a:gd name="T4" fmla="*/ 442 w 476"/>
              <a:gd name="T5" fmla="*/ 507 h 621"/>
              <a:gd name="T6" fmla="*/ 255 w 476"/>
              <a:gd name="T7" fmla="*/ 615 h 621"/>
              <a:gd name="T8" fmla="*/ 221 w 476"/>
              <a:gd name="T9" fmla="*/ 615 h 621"/>
              <a:gd name="T10" fmla="*/ 34 w 476"/>
              <a:gd name="T11" fmla="*/ 507 h 621"/>
              <a:gd name="T12" fmla="*/ 0 w 476"/>
              <a:gd name="T13" fmla="*/ 448 h 621"/>
              <a:gd name="T14" fmla="*/ 0 w 476"/>
              <a:gd name="T15" fmla="*/ 23 h 621"/>
              <a:gd name="T16" fmla="*/ 11 w 476"/>
              <a:gd name="T17" fmla="*/ 4 h 621"/>
              <a:gd name="T18" fmla="*/ 34 w 476"/>
              <a:gd name="T19" fmla="*/ 4 h 621"/>
              <a:gd name="T20" fmla="*/ 221 w 476"/>
              <a:gd name="T21" fmla="*/ 112 h 621"/>
              <a:gd name="T22" fmla="*/ 255 w 476"/>
              <a:gd name="T23" fmla="*/ 112 h 621"/>
              <a:gd name="T24" fmla="*/ 442 w 476"/>
              <a:gd name="T25" fmla="*/ 4 h 621"/>
              <a:gd name="T26" fmla="*/ 464 w 476"/>
              <a:gd name="T27" fmla="*/ 4 h 621"/>
              <a:gd name="T28" fmla="*/ 476 w 476"/>
              <a:gd name="T29" fmla="*/ 23 h 621"/>
            </a:gdLst>
            <a:rect l="0" t="0" r="r" b="b"/>
            <a:pathLst>
              <a:path w="476" h="621">
                <a:moveTo>
                  <a:pt x="476" y="23"/>
                </a:moveTo>
                <a:cubicBezTo>
                  <a:pt x="476" y="448"/>
                  <a:pt x="476" y="448"/>
                  <a:pt x="476" y="448"/>
                </a:cubicBezTo>
                <a:cubicBezTo>
                  <a:pt x="476" y="472"/>
                  <a:pt x="463" y="495"/>
                  <a:pt x="442" y="507"/>
                </a:cubicBezTo>
                <a:cubicBezTo>
                  <a:pt x="255" y="615"/>
                  <a:pt x="255" y="615"/>
                  <a:pt x="255" y="615"/>
                </a:cubicBezTo>
                <a:cubicBezTo>
                  <a:pt x="244" y="621"/>
                  <a:pt x="231" y="621"/>
                  <a:pt x="221" y="615"/>
                </a:cubicBezTo>
                <a:cubicBezTo>
                  <a:pt x="34" y="507"/>
                  <a:pt x="34" y="507"/>
                  <a:pt x="34" y="507"/>
                </a:cubicBezTo>
                <a:cubicBezTo>
                  <a:pt x="13" y="495"/>
                  <a:pt x="0" y="472"/>
                  <a:pt x="0" y="448"/>
                </a:cubicBezTo>
                <a:cubicBezTo>
                  <a:pt x="0" y="23"/>
                  <a:pt x="0" y="23"/>
                  <a:pt x="0" y="23"/>
                </a:cubicBezTo>
                <a:cubicBezTo>
                  <a:pt x="0" y="15"/>
                  <a:pt x="4" y="8"/>
                  <a:pt x="11" y="4"/>
                </a:cubicBezTo>
                <a:cubicBezTo>
                  <a:pt x="18" y="0"/>
                  <a:pt x="27" y="0"/>
                  <a:pt x="34" y="4"/>
                </a:cubicBezTo>
                <a:cubicBezTo>
                  <a:pt x="221" y="112"/>
                  <a:pt x="221" y="112"/>
                  <a:pt x="221" y="112"/>
                </a:cubicBezTo>
                <a:cubicBezTo>
                  <a:pt x="231" y="118"/>
                  <a:pt x="244" y="118"/>
                  <a:pt x="255" y="112"/>
                </a:cubicBezTo>
                <a:cubicBezTo>
                  <a:pt x="442" y="4"/>
                  <a:pt x="442" y="4"/>
                  <a:pt x="442" y="4"/>
                </a:cubicBezTo>
                <a:cubicBezTo>
                  <a:pt x="449" y="0"/>
                  <a:pt x="457" y="0"/>
                  <a:pt x="464" y="4"/>
                </a:cubicBezTo>
                <a:cubicBezTo>
                  <a:pt x="471" y="8"/>
                  <a:pt x="476" y="15"/>
                  <a:pt x="476" y="23"/>
                </a:cubicBezTo>
                <a:close/>
              </a:path>
            </a:pathLst>
          </a:custGeom>
          <a:solidFill>
            <a:schemeClr val="accent2"/>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33" name="标题 1"/>
          <p:cNvSpPr txBox="1"/>
          <p:nvPr/>
        </p:nvSpPr>
        <p:spPr>
          <a:xfrm rot="0" flipH="0" flipV="0">
            <a:off x="4127674" y="2397751"/>
            <a:ext cx="1119026" cy="486635"/>
          </a:xfrm>
          <a:custGeom>
            <a:avLst/>
            <a:gdLst>
              <a:gd name="T0" fmla="*/ 476 w 476"/>
              <a:gd name="T1" fmla="*/ 0 h 207"/>
              <a:gd name="T2" fmla="*/ 476 w 476"/>
              <a:gd name="T3" fmla="*/ 34 h 207"/>
              <a:gd name="T4" fmla="*/ 442 w 476"/>
              <a:gd name="T5" fmla="*/ 93 h 207"/>
              <a:gd name="T6" fmla="*/ 255 w 476"/>
              <a:gd name="T7" fmla="*/ 201 h 207"/>
              <a:gd name="T8" fmla="*/ 221 w 476"/>
              <a:gd name="T9" fmla="*/ 201 h 207"/>
              <a:gd name="T10" fmla="*/ 34 w 476"/>
              <a:gd name="T11" fmla="*/ 93 h 207"/>
              <a:gd name="T12" fmla="*/ 0 w 476"/>
              <a:gd name="T13" fmla="*/ 34 h 207"/>
              <a:gd name="T14" fmla="*/ 0 w 476"/>
              <a:gd name="T15" fmla="*/ 0 h 207"/>
              <a:gd name="T16" fmla="*/ 34 w 476"/>
              <a:gd name="T17" fmla="*/ 59 h 207"/>
              <a:gd name="T18" fmla="*/ 221 w 476"/>
              <a:gd name="T19" fmla="*/ 167 h 207"/>
              <a:gd name="T20" fmla="*/ 255 w 476"/>
              <a:gd name="T21" fmla="*/ 167 h 207"/>
              <a:gd name="T22" fmla="*/ 442 w 476"/>
              <a:gd name="T23" fmla="*/ 59 h 207"/>
              <a:gd name="T24" fmla="*/ 476 w 476"/>
              <a:gd name="T25" fmla="*/ 0 h 207"/>
            </a:gdLst>
            <a:rect l="0" t="0" r="r" b="b"/>
            <a:pathLst>
              <a:path w="476" h="207">
                <a:moveTo>
                  <a:pt x="476" y="0"/>
                </a:moveTo>
                <a:cubicBezTo>
                  <a:pt x="476" y="34"/>
                  <a:pt x="476" y="34"/>
                  <a:pt x="476" y="34"/>
                </a:cubicBezTo>
                <a:cubicBezTo>
                  <a:pt x="476" y="58"/>
                  <a:pt x="463" y="81"/>
                  <a:pt x="442" y="93"/>
                </a:cubicBezTo>
                <a:cubicBezTo>
                  <a:pt x="255" y="201"/>
                  <a:pt x="255" y="201"/>
                  <a:pt x="255" y="201"/>
                </a:cubicBezTo>
                <a:cubicBezTo>
                  <a:pt x="244" y="207"/>
                  <a:pt x="231" y="207"/>
                  <a:pt x="221" y="201"/>
                </a:cubicBezTo>
                <a:cubicBezTo>
                  <a:pt x="34" y="93"/>
                  <a:pt x="34" y="93"/>
                  <a:pt x="34" y="93"/>
                </a:cubicBezTo>
                <a:cubicBezTo>
                  <a:pt x="13" y="81"/>
                  <a:pt x="0" y="58"/>
                  <a:pt x="0" y="34"/>
                </a:cubicBezTo>
                <a:cubicBezTo>
                  <a:pt x="0" y="0"/>
                  <a:pt x="0" y="0"/>
                  <a:pt x="0" y="0"/>
                </a:cubicBezTo>
                <a:cubicBezTo>
                  <a:pt x="0" y="24"/>
                  <a:pt x="13" y="47"/>
                  <a:pt x="34" y="59"/>
                </a:cubicBezTo>
                <a:cubicBezTo>
                  <a:pt x="221" y="167"/>
                  <a:pt x="221" y="167"/>
                  <a:pt x="221" y="167"/>
                </a:cubicBezTo>
                <a:cubicBezTo>
                  <a:pt x="231" y="173"/>
                  <a:pt x="244" y="173"/>
                  <a:pt x="255" y="167"/>
                </a:cubicBezTo>
                <a:cubicBezTo>
                  <a:pt x="442" y="59"/>
                  <a:pt x="442" y="59"/>
                  <a:pt x="442" y="59"/>
                </a:cubicBezTo>
                <a:cubicBezTo>
                  <a:pt x="463" y="47"/>
                  <a:pt x="476" y="24"/>
                  <a:pt x="476" y="0"/>
                </a:cubicBezTo>
                <a:close/>
              </a:path>
            </a:pathLst>
          </a:custGeom>
          <a:solidFill>
            <a:schemeClr val="accent2">
              <a:lumMod val="75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34" name="标题 1"/>
          <p:cNvSpPr txBox="1"/>
          <p:nvPr/>
        </p:nvSpPr>
        <p:spPr>
          <a:xfrm rot="0" flipH="0" flipV="0">
            <a:off x="10037622" y="1878412"/>
            <a:ext cx="366278" cy="380868"/>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35" name="标题 1"/>
          <p:cNvSpPr txBox="1"/>
          <p:nvPr/>
        </p:nvSpPr>
        <p:spPr>
          <a:xfrm rot="0" flipH="0" flipV="0">
            <a:off x="4474779" y="1868663"/>
            <a:ext cx="424816" cy="424816"/>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36" name="标题 1"/>
          <p:cNvSpPr txBox="1"/>
          <p:nvPr/>
        </p:nvSpPr>
        <p:spPr>
          <a:xfrm rot="0" flipH="0" flipV="0">
            <a:off x="7271831" y="1866073"/>
            <a:ext cx="364286" cy="416026"/>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37"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8"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9"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0"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1"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3"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智能化转型机遇</a:t>
            </a:r>
            <a:endParaRPr kumimoji="1" lang="zh-CN" altLang="en-US"/>
          </a:p>
        </p:txBody>
      </p:sp>
      <p:sp>
        <p:nvSpPr>
          <p:cNvPr id="44"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145143" y="1232218"/>
            <a:ext cx="4522870" cy="2246155"/>
          </a:xfrm>
          <a:prstGeom prst="roundRect">
            <a:avLst>
              <a:gd name="adj" fmla="val 5377"/>
            </a:avLst>
          </a:prstGeom>
          <a:solidFill>
            <a:schemeClr val="accent1">
              <a:lumMod val="20000"/>
              <a:lumOff val="80000"/>
              <a:alpha val="30000"/>
            </a:schemeClr>
          </a:solidFill>
          <a:ln w="12700" cap="sq">
            <a:noFill/>
            <a:miter/>
          </a:ln>
          <a:effectLst>
            <a:outerShdw dist="38100" blurRad="279400" dir="16200000" sx="100000" sy="100000" kx="0" ky="0" algn="b" rotWithShape="0">
              <a:schemeClr val="accent1">
                <a:alpha val="2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452207" y="2015098"/>
            <a:ext cx="3908742" cy="1215490"/>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智能系统实现"边问边答"，平均响应时间从45秒缩短至3秒。某案例显示，贷款咨询业务办理时长由8分钟压缩至2分钟，窗口排队人数减少62%。</a:t>
            </a:r>
            <a:endParaRPr kumimoji="1" lang="zh-CN" altLang="en-US"/>
          </a:p>
        </p:txBody>
      </p:sp>
      <p:sp>
        <p:nvSpPr>
          <p:cNvPr id="6" name="标题 1"/>
          <p:cNvSpPr txBox="1"/>
          <p:nvPr/>
        </p:nvSpPr>
        <p:spPr>
          <a:xfrm rot="0" flipH="0" flipV="0">
            <a:off x="2240639" y="3305018"/>
            <a:ext cx="2331879" cy="173355"/>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517684" y="1363380"/>
            <a:ext cx="3777789" cy="58060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1510917" y="1363379"/>
            <a:ext cx="3791323" cy="550305"/>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提升服务响应速度</a:t>
            </a:r>
            <a:endParaRPr kumimoji="1" lang="zh-CN" altLang="en-US"/>
          </a:p>
        </p:txBody>
      </p:sp>
      <p:sp>
        <p:nvSpPr>
          <p:cNvPr id="9" name="标题 1"/>
          <p:cNvSpPr txBox="1"/>
          <p:nvPr/>
        </p:nvSpPr>
        <p:spPr>
          <a:xfrm rot="0" flipH="0" flipV="0">
            <a:off x="6511287" y="1232218"/>
            <a:ext cx="4522870" cy="2246155"/>
          </a:xfrm>
          <a:prstGeom prst="roundRect">
            <a:avLst>
              <a:gd name="adj" fmla="val 5377"/>
            </a:avLst>
          </a:prstGeom>
          <a:solidFill>
            <a:schemeClr val="accent2">
              <a:lumMod val="20000"/>
              <a:lumOff val="80000"/>
              <a:alpha val="30000"/>
            </a:schemeClr>
          </a:solidFill>
          <a:ln w="12700" cap="sq">
            <a:noFill/>
            <a:miter/>
          </a:ln>
          <a:effectLst>
            <a:outerShdw dist="38100" blurRad="279400" dir="16200000" sx="100000" sy="100000" kx="0" ky="0" algn="b" rotWithShape="0">
              <a:schemeClr val="accent2">
                <a:alpha val="2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6818351" y="2015098"/>
            <a:ext cx="3908742" cy="1215490"/>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系统自动匹配最新政策条款，准确率99.7%。内置2000+校验规则，可识别"公积金套现"等违规咨询并实时预警，避免人工误判风险。</a:t>
            </a:r>
            <a:endParaRPr kumimoji="1" lang="zh-CN" altLang="en-US"/>
          </a:p>
        </p:txBody>
      </p:sp>
      <p:sp>
        <p:nvSpPr>
          <p:cNvPr id="11" name="标题 1"/>
          <p:cNvSpPr txBox="1"/>
          <p:nvPr/>
        </p:nvSpPr>
        <p:spPr>
          <a:xfrm rot="0" flipH="0" flipV="0">
            <a:off x="7606783" y="3305018"/>
            <a:ext cx="2331879" cy="173355"/>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6883829" y="1363380"/>
            <a:ext cx="3777789" cy="580605"/>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6877062" y="1363379"/>
            <a:ext cx="3791323" cy="550305"/>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保障政策解读准确</a:t>
            </a:r>
            <a:endParaRPr kumimoji="1" lang="zh-CN" altLang="en-US"/>
          </a:p>
        </p:txBody>
      </p:sp>
      <p:sp>
        <p:nvSpPr>
          <p:cNvPr id="14" name="标题 1"/>
          <p:cNvSpPr txBox="1"/>
          <p:nvPr/>
        </p:nvSpPr>
        <p:spPr>
          <a:xfrm rot="0" flipH="0" flipV="0">
            <a:off x="5882006" y="1528695"/>
            <a:ext cx="415290" cy="415290"/>
          </a:xfrm>
          <a:prstGeom prst="ellipse">
            <a:avLst/>
          </a:prstGeom>
          <a:solidFill>
            <a:schemeClr val="accent1"/>
          </a:solidFill>
          <a:ln w="12700" cap="sq">
            <a:solidFill>
              <a:schemeClr val="bg1"/>
            </a:solidFill>
            <a:miter/>
          </a:ln>
          <a:effectLst>
            <a:outerShdw dist="0" blurRad="63500" dir="0" sx="102000" sy="102000" kx="0" ky="0" algn="ctr" rotWithShape="0">
              <a:schemeClr val="accent1">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rot="0" flipH="0" flipV="0">
            <a:off x="6021706" y="1632835"/>
            <a:ext cx="177800" cy="229870"/>
          </a:xfrm>
          <a:prstGeom prst="chevron">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6" name="标题 1"/>
          <p:cNvSpPr txBox="1"/>
          <p:nvPr/>
        </p:nvSpPr>
        <p:spPr>
          <a:xfrm rot="0" flipH="0" flipV="0">
            <a:off x="1145143" y="3887945"/>
            <a:ext cx="4522870" cy="2246155"/>
          </a:xfrm>
          <a:prstGeom prst="roundRect">
            <a:avLst>
              <a:gd name="adj" fmla="val 5377"/>
            </a:avLst>
          </a:prstGeom>
          <a:solidFill>
            <a:schemeClr val="accent1">
              <a:lumMod val="20000"/>
              <a:lumOff val="80000"/>
              <a:alpha val="30000"/>
            </a:schemeClr>
          </a:solidFill>
          <a:ln w="12700" cap="sq">
            <a:noFill/>
            <a:miter/>
          </a:ln>
          <a:effectLst>
            <a:outerShdw dist="38100" blurRad="279400" dir="16200000" sx="100000" sy="100000" kx="0" ky="0" algn="b" rotWithShape="0">
              <a:schemeClr val="accent1">
                <a:alpha val="2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1452207" y="4670825"/>
            <a:ext cx="3908742" cy="1215490"/>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新员工培训周期缩短至1周，系统提供实时话术引导和情景模拟。某机构使用后，新人政策考核通过率从68%提升至95%，基本实现"上岗即合格"。</a:t>
            </a:r>
            <a:endParaRPr kumimoji="1" lang="zh-CN" altLang="en-US"/>
          </a:p>
        </p:txBody>
      </p:sp>
      <p:sp>
        <p:nvSpPr>
          <p:cNvPr id="18" name="标题 1"/>
          <p:cNvSpPr txBox="1"/>
          <p:nvPr/>
        </p:nvSpPr>
        <p:spPr>
          <a:xfrm rot="0" flipH="0" flipV="0">
            <a:off x="2240639" y="5960745"/>
            <a:ext cx="2331879" cy="173355"/>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1517684" y="4019107"/>
            <a:ext cx="3777789" cy="58060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1510917" y="4019106"/>
            <a:ext cx="3791323" cy="550305"/>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降低人员培训门槛</a:t>
            </a:r>
            <a:endParaRPr kumimoji="1" lang="zh-CN" altLang="en-US"/>
          </a:p>
        </p:txBody>
      </p:sp>
      <p:sp>
        <p:nvSpPr>
          <p:cNvPr id="21" name="标题 1"/>
          <p:cNvSpPr txBox="1"/>
          <p:nvPr/>
        </p:nvSpPr>
        <p:spPr>
          <a:xfrm rot="0" flipH="0" flipV="0">
            <a:off x="6511287" y="3887945"/>
            <a:ext cx="4522870" cy="2246155"/>
          </a:xfrm>
          <a:prstGeom prst="roundRect">
            <a:avLst>
              <a:gd name="adj" fmla="val 5377"/>
            </a:avLst>
          </a:prstGeom>
          <a:solidFill>
            <a:schemeClr val="accent2">
              <a:lumMod val="20000"/>
              <a:lumOff val="80000"/>
              <a:alpha val="30000"/>
            </a:schemeClr>
          </a:solidFill>
          <a:ln w="12700" cap="sq">
            <a:noFill/>
            <a:miter/>
          </a:ln>
          <a:effectLst>
            <a:outerShdw dist="38100" blurRad="279400" dir="16200000" sx="100000" sy="100000" kx="0" ky="0" algn="b" rotWithShape="0">
              <a:schemeClr val="accent2">
                <a:alpha val="2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6818351" y="4670825"/>
            <a:ext cx="3908742" cy="1215490"/>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系统自动生成服务记录和知识图谱，实现100%服务留痕。某市应用后，同类业务办理差异率从25%降至3%，群众"一事多跑"投诉下降81%。</a:t>
            </a:r>
            <a:endParaRPr kumimoji="1" lang="zh-CN" altLang="en-US"/>
          </a:p>
        </p:txBody>
      </p:sp>
      <p:sp>
        <p:nvSpPr>
          <p:cNvPr id="23" name="标题 1"/>
          <p:cNvSpPr txBox="1"/>
          <p:nvPr/>
        </p:nvSpPr>
        <p:spPr>
          <a:xfrm rot="0" flipH="0" flipV="0">
            <a:off x="7606783" y="5960745"/>
            <a:ext cx="2331879" cy="173355"/>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0" flipV="0">
            <a:off x="6883829" y="4019107"/>
            <a:ext cx="3777789" cy="580605"/>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6877062" y="4019106"/>
            <a:ext cx="3791323" cy="550305"/>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构建标准化服务体系</a:t>
            </a:r>
            <a:endParaRPr kumimoji="1" lang="zh-CN" altLang="en-US"/>
          </a:p>
        </p:txBody>
      </p:sp>
      <p:sp>
        <p:nvSpPr>
          <p:cNvPr id="26" name="标题 1"/>
          <p:cNvSpPr txBox="1"/>
          <p:nvPr/>
        </p:nvSpPr>
        <p:spPr>
          <a:xfrm rot="0" flipH="0" flipV="0">
            <a:off x="5882006" y="4184422"/>
            <a:ext cx="415290" cy="415290"/>
          </a:xfrm>
          <a:prstGeom prst="ellipse">
            <a:avLst/>
          </a:prstGeom>
          <a:solidFill>
            <a:schemeClr val="accent1"/>
          </a:solidFill>
          <a:ln w="12700" cap="sq">
            <a:solidFill>
              <a:schemeClr val="bg1"/>
            </a:solidFill>
            <a:miter/>
          </a:ln>
          <a:effectLst>
            <a:outerShdw dist="0" blurRad="63500" dir="0" sx="102000" sy="102000" kx="0" ky="0" algn="ctr" rotWithShape="0">
              <a:schemeClr val="accent1">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27" name="标题 1"/>
          <p:cNvSpPr txBox="1"/>
          <p:nvPr/>
        </p:nvSpPr>
        <p:spPr>
          <a:xfrm rot="0" flipH="0" flipV="0">
            <a:off x="6021706" y="4288562"/>
            <a:ext cx="177800" cy="229870"/>
          </a:xfrm>
          <a:prstGeom prst="chevron">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8"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项目核心价值</a:t>
            </a:r>
            <a:endParaRPr kumimoji="1" lang="zh-CN" altLang="en-US"/>
          </a:p>
        </p:txBody>
      </p:sp>
      <p:sp>
        <p:nvSpPr>
          <p:cNvPr id="35"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1" flipV="0">
            <a:off x="-2607"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1" flipV="0">
            <a:off x="-2607" y="5514047"/>
            <a:ext cx="12192000" cy="1343953"/>
          </a:xfrm>
          <a:prstGeom prst="rect">
            <a:avLst/>
          </a:prstGeom>
          <a:gradFill>
            <a:gsLst>
              <a:gs pos="0">
                <a:schemeClr val="accent1">
                  <a:lumMod val="60000"/>
                  <a:lumOff val="40000"/>
                </a:schemeClr>
              </a:gs>
              <a:gs pos="50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1" flipV="0">
            <a:off x="365693" y="422119"/>
            <a:ext cx="11475420" cy="4985110"/>
          </a:xfrm>
          <a:prstGeom prst="rect">
            <a:avLst/>
          </a:prstGeom>
          <a:solidFill>
            <a:schemeClr val="bg1"/>
          </a:solidFill>
          <a:ln w="12700" cap="sq">
            <a:noFill/>
            <a:miter/>
          </a:ln>
          <a:effectLst>
            <a:outerShdw dist="38100" blurRad="127000" dir="2700000" sx="100000" sy="100000" kx="0" ky="0" algn="tl" rotWithShape="0">
              <a:schemeClr val="accent1">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6200000" flipH="0" flipV="0">
            <a:off x="-90991" y="1474632"/>
            <a:ext cx="2304424" cy="49397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6200000" flipH="0" flipV="0">
            <a:off x="758444" y="1537077"/>
            <a:ext cx="1342596" cy="287795"/>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5400000" flipH="1" flipV="0">
            <a:off x="4566012" y="2455294"/>
            <a:ext cx="3555826" cy="762216"/>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5400000" flipH="1" flipV="0">
            <a:off x="4739439" y="2551650"/>
            <a:ext cx="2071683" cy="444080"/>
          </a:xfrm>
          <a:prstGeom prst="rightArrow">
            <a:avLst>
              <a:gd name="adj1" fmla="val 50000"/>
              <a:gd name="adj2" fmla="val 63279"/>
            </a:avLst>
          </a:prstGeom>
          <a:gradFill>
            <a:gsLst>
              <a:gs pos="30000">
                <a:schemeClr val="accent1">
                  <a:lumMod val="5000"/>
                  <a:lumOff val="95000"/>
                  <a:alpha val="0"/>
                </a:schemeClr>
              </a:gs>
              <a:gs pos="100000">
                <a:schemeClr val="accent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1" flipV="0">
            <a:off x="988566" y="1450771"/>
            <a:ext cx="4466198" cy="4466198"/>
          </a:xfrm>
          <a:prstGeom prst="ellipse">
            <a:avLst/>
          </a:prstGeom>
          <a:gradFill>
            <a:gsLst>
              <a:gs pos="0">
                <a:schemeClr val="accent1">
                  <a:lumMod val="60000"/>
                  <a:lumOff val="40000"/>
                </a:schemeClr>
              </a:gs>
              <a:gs pos="61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1" flipV="0">
            <a:off x="0" y="0"/>
            <a:ext cx="12192000" cy="173344"/>
          </a:xfrm>
          <a:prstGeom prst="rect">
            <a:avLst/>
          </a:prstGeom>
          <a:gradFill>
            <a:gsLst>
              <a:gs pos="44000">
                <a:schemeClr val="accent1"/>
              </a:gs>
              <a:gs pos="100000">
                <a:schemeClr val="accent1">
                  <a:lumMod val="60000"/>
                  <a:lumOff val="40000"/>
                </a:schemeClr>
              </a:gs>
            </a:gsLst>
            <a:lin ang="2700000" scaled="0"/>
          </a:gradFill>
          <a:ln w="9525" cap="flat">
            <a:noFill/>
            <a:miter/>
          </a:ln>
          <a:effectLst/>
        </p:spPr>
        <p:txBody>
          <a:bodyPr vert="horz" wrap="square" lIns="0" tIns="0" rIns="0" bIns="0" rtlCol="0" anchor="ctr"/>
          <a:lstStyle/>
          <a:p>
            <a:pPr algn="ctr">
              <a:lnSpc>
                <a:spcPct val="110000"/>
              </a:lnSpc>
            </a:pPr>
            <a:endParaRPr kumimoji="1" lang="zh-CN" altLang="en-US"/>
          </a:p>
        </p:txBody>
      </p:sp>
      <p:pic>
        <p:nvPicPr>
          <p:cNvPr id="11" name=""/>
          <p:cNvPicPr>
            <a:picLocks noChangeAspect="1"/>
          </p:cNvPicPr>
          <p:nvPr/>
        </p:nvPicPr>
        <p:blipFill>
          <a:blip r:embed="rId3">
            <a:alphaModFix amt="100000"/>
          </a:blip>
          <a:srcRect l="0" t="0" r="0" b="0"/>
          <a:stretch>
            <a:fillRect/>
          </a:stretch>
        </p:blipFill>
        <p:spPr>
          <a:xfrm rot="0" flipH="1" flipV="0">
            <a:off x="561507" y="824917"/>
            <a:ext cx="5137467" cy="5347564"/>
          </a:xfrm>
          <a:prstGeom prst="rect">
            <a:avLst/>
          </a:prstGeom>
          <a:noFill/>
          <a:ln>
            <a:noFill/>
          </a:ln>
        </p:spPr>
      </p:pic>
      <p:sp>
        <p:nvSpPr>
          <p:cNvPr id="12" name="标题 1"/>
          <p:cNvSpPr txBox="1"/>
          <p:nvPr/>
        </p:nvSpPr>
        <p:spPr>
          <a:xfrm rot="0" flipH="0" flipV="0">
            <a:off x="5772820" y="3047407"/>
            <a:ext cx="5767521" cy="1909603"/>
          </a:xfrm>
          <a:prstGeom prst="rect">
            <a:avLst/>
          </a:prstGeom>
          <a:noFill/>
          <a:ln>
            <a:noFill/>
          </a:ln>
        </p:spPr>
        <p:txBody>
          <a:bodyPr vert="horz" wrap="square" lIns="91440" tIns="45720" rIns="91440" bIns="45720" rtlCol="0" anchor="t"/>
          <a:lstStyle/>
          <a:p>
            <a:pPr algn="r">
              <a:lnSpc>
                <a:spcPct val="130000"/>
              </a:lnSpc>
            </a:pPr>
            <a:r>
              <a:rPr kumimoji="1" lang="en-US" altLang="zh-CN" sz="4000">
                <a:ln w="12700">
                  <a:noFill/>
                </a:ln>
                <a:solidFill>
                  <a:srgbClr val="262626">
                    <a:alpha val="100000"/>
                  </a:srgbClr>
                </a:solidFill>
                <a:latin typeface="Source Han Sans CN Heavy Bold"/>
                <a:ea typeface="Source Han Sans CN Heavy Bold"/>
                <a:cs typeface="Source Han Sans CN Heavy Bold"/>
              </a:rPr>
              <a:t>技术实现方案</a:t>
            </a:r>
            <a:endParaRPr kumimoji="1" lang="zh-CN" altLang="en-US"/>
          </a:p>
        </p:txBody>
      </p:sp>
      <p:sp>
        <p:nvSpPr>
          <p:cNvPr id="13" name="标题 1"/>
          <p:cNvSpPr txBox="1"/>
          <p:nvPr/>
        </p:nvSpPr>
        <p:spPr>
          <a:xfrm rot="0" flipH="0" flipV="0">
            <a:off x="7446347" y="2128777"/>
            <a:ext cx="3154429" cy="923330"/>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Part.</a:t>
            </a:r>
            <a:endParaRPr kumimoji="1" lang="zh-CN" altLang="en-US"/>
          </a:p>
        </p:txBody>
      </p:sp>
      <p:sp>
        <p:nvSpPr>
          <p:cNvPr id="14" name="标题 1"/>
          <p:cNvSpPr txBox="1"/>
          <p:nvPr/>
        </p:nvSpPr>
        <p:spPr>
          <a:xfrm rot="0" flipH="0" flipV="0">
            <a:off x="9714117" y="786063"/>
            <a:ext cx="1870431" cy="2266044"/>
          </a:xfrm>
          <a:prstGeom prst="rect">
            <a:avLst/>
          </a:prstGeom>
          <a:noFill/>
          <a:ln>
            <a:noFill/>
          </a:ln>
        </p:spPr>
        <p:txBody>
          <a:bodyPr vert="horz" wrap="square" lIns="91440" tIns="45720" rIns="91440" bIns="45720" rtlCol="0" anchor="b"/>
          <a:lstStyle/>
          <a:p>
            <a:pPr algn="r">
              <a:lnSpc>
                <a:spcPct val="110000"/>
              </a:lnSpc>
            </a:pPr>
            <a:r>
              <a:rPr kumimoji="1" lang="en-US" altLang="zh-CN" sz="5400">
                <a:ln w="12700">
                  <a:noFill/>
                </a:ln>
                <a:solidFill>
                  <a:srgbClr val="265CEF">
                    <a:alpha val="100000"/>
                  </a:srgbClr>
                </a:solidFill>
                <a:latin typeface="Source Han Sans CN Heavy Bold"/>
                <a:ea typeface="Source Han Sans CN Heavy Bold"/>
                <a:cs typeface="Source Han Sans CN Heavy Bold"/>
              </a:rPr>
              <a:t>02</a:t>
            </a:r>
            <a:endParaRPr kumimoji="1" lang="zh-CN" altLang="en-US"/>
          </a:p>
        </p:txBody>
      </p:sp>
      <p:sp>
        <p:nvSpPr>
          <p:cNvPr id="15" name="标题 1"/>
          <p:cNvSpPr txBox="1"/>
          <p:nvPr/>
        </p:nvSpPr>
        <p:spPr>
          <a:xfrm rot="0" flipH="1" flipV="0">
            <a:off x="4944674"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1" flipV="0">
            <a:off x="4361928"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1" flipV="0">
            <a:off x="3779182"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1" flipV="0">
            <a:off x="3196436"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1" flipV="0">
            <a:off x="2613690"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1" flipV="0">
            <a:off x="203094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1" flipV="0">
            <a:off x="144819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0">
            <a:off x="86545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1" flipV="0">
            <a:off x="28270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10189388"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1" flipV="0">
            <a:off x="9606642"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1" flipV="0">
            <a:off x="9023896"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0" flipH="1" flipV="0">
            <a:off x="8441150"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1" flipV="0">
            <a:off x="7858404"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1" flipV="0">
            <a:off x="7275658"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1" flipV="0">
            <a:off x="6692912" y="5927579"/>
            <a:ext cx="554418" cy="584152"/>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0">
            <a:off x="611016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1" flipV="0">
            <a:off x="5527420"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1" flipV="0">
            <a:off x="11354876" y="5927579"/>
            <a:ext cx="554418" cy="584152"/>
          </a:xfrm>
          <a:prstGeom prst="chevron">
            <a:avLst/>
          </a:prstGeom>
          <a:solidFill>
            <a:schemeClr val="accent1">
              <a:lumMod val="40000"/>
              <a:lumOff val="60000"/>
              <a:alpha val="7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1" flipV="0">
            <a:off x="10772134" y="5927579"/>
            <a:ext cx="554418" cy="584152"/>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1" flipV="1">
            <a:off x="7074262" y="1120225"/>
            <a:ext cx="2031005" cy="202502"/>
          </a:xfrm>
          <a:prstGeom prst="roundRect">
            <a:avLst>
              <a:gd name="adj" fmla="val 50000"/>
            </a:avLst>
          </a:prstGeom>
          <a:gradFill>
            <a:gsLst>
              <a:gs pos="0">
                <a:schemeClr val="accent1"/>
              </a:gs>
              <a:gs pos="90000">
                <a:schemeClr val="accent1">
                  <a:alpha val="0"/>
                </a:schemeClr>
              </a:gs>
            </a:gsLst>
            <a:path path="circle">
              <a:fillToRect b="100000" r="100000"/>
            </a:path>
            <a:tileRect t="-100000" l="-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rot="0" flipH="1" flipV="0">
            <a:off x="9266085" y="983166"/>
            <a:ext cx="2194872" cy="483809"/>
          </a:xfrm>
          <a:prstGeom prst="roundRect">
            <a:avLst>
              <a:gd name="adj" fmla="val 50000"/>
            </a:avLst>
          </a:prstGeom>
          <a:gradFill>
            <a:gsLst>
              <a:gs pos="0">
                <a:schemeClr val="accent1">
                  <a:lumMod val="60000"/>
                  <a:lumOff val="40000"/>
                </a:schemeClr>
              </a:gs>
              <a:gs pos="82000">
                <a:schemeClr val="accent1"/>
              </a:gs>
            </a:gsLst>
            <a:lin ang="2700000" scaled="0"/>
          </a:gra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9509944" y="1120226"/>
            <a:ext cx="1688596" cy="20968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754380" y="2349970"/>
            <a:ext cx="752475" cy="752475"/>
          </a:xfrm>
          <a:prstGeom prst="roundRect">
            <a:avLst>
              <a:gd name="adj" fmla="val 13503"/>
            </a:avLst>
          </a:prstGeom>
          <a:solidFill>
            <a:schemeClr val="bg1">
              <a:lumMod val="95000"/>
            </a:schemeClr>
          </a:solidFill>
          <a:ln w="12700" cap="rnd">
            <a:noFill/>
            <a:round/>
            <a:headEnd/>
            <a:tailEnd/>
          </a:ln>
          <a:effectLst/>
        </p:spPr>
        <p:txBody>
          <a:bodyPr vert="horz" wrap="non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3572086" y="2349970"/>
            <a:ext cx="752475" cy="752475"/>
          </a:xfrm>
          <a:prstGeom prst="roundRect">
            <a:avLst>
              <a:gd name="adj" fmla="val 13503"/>
            </a:avLst>
          </a:prstGeom>
          <a:solidFill>
            <a:schemeClr val="accent1"/>
          </a:solidFill>
          <a:ln w="12700" cap="rnd">
            <a:noFill/>
            <a:round/>
            <a:headEnd/>
            <a:tailEnd/>
          </a:ln>
          <a:effectLst/>
        </p:spPr>
        <p:txBody>
          <a:bodyPr vert="horz" wrap="non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6389792" y="2349970"/>
            <a:ext cx="752475" cy="752475"/>
          </a:xfrm>
          <a:prstGeom prst="roundRect">
            <a:avLst>
              <a:gd name="adj" fmla="val 13503"/>
            </a:avLst>
          </a:prstGeom>
          <a:solidFill>
            <a:schemeClr val="bg1">
              <a:lumMod val="95000"/>
            </a:schemeClr>
          </a:solidFill>
          <a:ln w="12700" cap="rnd">
            <a:noFill/>
            <a:round/>
            <a:headEnd/>
            <a:tailEnd/>
          </a:ln>
          <a:effectLst/>
        </p:spPr>
        <p:txBody>
          <a:bodyPr vert="horz" wrap="non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9207499" y="2349970"/>
            <a:ext cx="752475" cy="752475"/>
          </a:xfrm>
          <a:prstGeom prst="roundRect">
            <a:avLst>
              <a:gd name="adj" fmla="val 13503"/>
            </a:avLst>
          </a:prstGeom>
          <a:solidFill>
            <a:schemeClr val="bg1">
              <a:lumMod val="95000"/>
            </a:schemeClr>
          </a:solidFill>
          <a:ln w="12700" cap="rnd">
            <a:noFill/>
            <a:round/>
            <a:headEnd/>
            <a:tailEnd/>
          </a:ln>
          <a:effectLst/>
        </p:spPr>
        <p:txBody>
          <a:bodyPr vert="horz" wrap="non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754379" y="3364659"/>
            <a:ext cx="2159479" cy="307777"/>
          </a:xfrm>
          <a:prstGeom prst="rect">
            <a:avLst/>
          </a:prstGeom>
          <a:noFill/>
          <a:ln cap="sq">
            <a:noFill/>
          </a:ln>
          <a:effectLst/>
        </p:spPr>
        <p:txBody>
          <a:bodyPr vert="horz" wrap="square" lIns="0" tIns="0" rIns="0" bIns="0" rtlCol="0" anchor="ctr"/>
          <a:lstStyle/>
          <a:p>
            <a:pPr algn="l">
              <a:lnSpc>
                <a:spcPct val="10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高精度语音转文字</a:t>
            </a:r>
            <a:endParaRPr kumimoji="1" lang="zh-CN" altLang="en-US"/>
          </a:p>
        </p:txBody>
      </p:sp>
      <p:sp>
        <p:nvSpPr>
          <p:cNvPr id="9" name="标题 1"/>
          <p:cNvSpPr txBox="1"/>
          <p:nvPr/>
        </p:nvSpPr>
        <p:spPr>
          <a:xfrm rot="0" flipH="0" flipV="0">
            <a:off x="754380" y="3819053"/>
            <a:ext cx="2153691" cy="1760111"/>
          </a:xfrm>
          <a:prstGeom prst="rect">
            <a:avLst/>
          </a:prstGeom>
          <a:noFill/>
          <a:ln>
            <a:noFill/>
          </a:ln>
        </p:spPr>
        <p:txBody>
          <a:bodyPr vert="horz" wrap="square" lIns="0" tIns="0" rIns="0" bIns="0" rtlCol="0" anchor="t"/>
          <a:lstStyle/>
          <a:p>
            <a:pPr algn="l">
              <a:lnSpc>
                <a:spcPct val="150000"/>
              </a:lnSpc>
            </a:pPr>
            <a:r>
              <a:rPr kumimoji="1" lang="en-US" altLang="zh-CN" sz="1109">
                <a:ln w="12700">
                  <a:noFill/>
                </a:ln>
                <a:solidFill>
                  <a:srgbClr val="000000">
                    <a:alpha val="100000"/>
                  </a:srgbClr>
                </a:solidFill>
                <a:latin typeface="Source Han Sans CN Normal"/>
                <a:ea typeface="Source Han Sans CN Normal"/>
                <a:cs typeface="Source Han Sans CN Normal"/>
              </a:rPr>
              <a:t>采用深度神经网络模型实现95%以上的普通话转写准确率，支持8kHz- 16kHz采样率音频输入，通过声学模型和语言模型双重优化，确保在政务场景复杂环境下仍能保持稳定性能。系统可自动过滤语气词、重复语句等干扰因素，输出符合语义的文本结果。</a:t>
            </a:r>
            <a:endParaRPr kumimoji="1" lang="zh-CN" altLang="en-US"/>
          </a:p>
        </p:txBody>
      </p:sp>
      <p:sp>
        <p:nvSpPr>
          <p:cNvPr id="10" name="标题 1"/>
          <p:cNvSpPr txBox="1"/>
          <p:nvPr/>
        </p:nvSpPr>
        <p:spPr>
          <a:xfrm rot="0" flipH="0" flipV="0">
            <a:off x="3572085" y="3364659"/>
            <a:ext cx="2159479" cy="307777"/>
          </a:xfrm>
          <a:prstGeom prst="rect">
            <a:avLst/>
          </a:prstGeom>
          <a:noFill/>
          <a:ln cap="sq">
            <a:noFill/>
          </a:ln>
          <a:effectLst/>
        </p:spPr>
        <p:txBody>
          <a:bodyPr vert="horz" wrap="square" lIns="0" tIns="0" rIns="0" bIns="0" rtlCol="0" anchor="ctr"/>
          <a:lstStyle/>
          <a:p>
            <a:pPr algn="l">
              <a:lnSpc>
                <a:spcPct val="10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方言口音适配</a:t>
            </a:r>
            <a:endParaRPr kumimoji="1" lang="zh-CN" altLang="en-US"/>
          </a:p>
        </p:txBody>
      </p:sp>
      <p:sp>
        <p:nvSpPr>
          <p:cNvPr id="11" name="标题 1"/>
          <p:cNvSpPr txBox="1"/>
          <p:nvPr/>
        </p:nvSpPr>
        <p:spPr>
          <a:xfrm rot="0" flipH="0" flipV="0">
            <a:off x="3572086" y="3819053"/>
            <a:ext cx="2162755" cy="1760111"/>
          </a:xfrm>
          <a:prstGeom prst="rect">
            <a:avLst/>
          </a:prstGeom>
          <a:noFill/>
          <a:ln>
            <a:noFill/>
          </a:ln>
        </p:spPr>
        <p:txBody>
          <a:bodyPr vert="horz" wrap="square" lIns="0" tIns="0" rIns="0" bIns="0" rtlCol="0" anchor="t"/>
          <a:lstStyle/>
          <a:p>
            <a:pPr algn="l">
              <a:lnSpc>
                <a:spcPct val="150000"/>
              </a:lnSpc>
            </a:pPr>
            <a:r>
              <a:rPr kumimoji="1" lang="en-US" altLang="zh-CN" sz="1109">
                <a:ln w="12700">
                  <a:noFill/>
                </a:ln>
                <a:solidFill>
                  <a:srgbClr val="000000">
                    <a:alpha val="100000"/>
                  </a:srgbClr>
                </a:solidFill>
                <a:latin typeface="Source Han Sans CN Normal"/>
                <a:ea typeface="Source Han Sans CN Normal"/>
                <a:cs typeface="Source Han Sans CN Normal"/>
              </a:rPr>
              <a:t>内置覆盖全国7大方言区的23种方言识别模型，通过迁移学习技术实现口音自适应。特别针对公积金业务高频词（如"缴存基数""异地贷款"）进行定向优化，支持带口音的普通话混合输入，典型场景识别准确率达88%以上。</a:t>
            </a:r>
            <a:endParaRPr kumimoji="1" lang="zh-CN" altLang="en-US"/>
          </a:p>
        </p:txBody>
      </p:sp>
      <p:sp>
        <p:nvSpPr>
          <p:cNvPr id="12" name="标题 1"/>
          <p:cNvSpPr txBox="1"/>
          <p:nvPr/>
        </p:nvSpPr>
        <p:spPr>
          <a:xfrm rot="0" flipH="0" flipV="0">
            <a:off x="6389791" y="3364659"/>
            <a:ext cx="2159479" cy="307777"/>
          </a:xfrm>
          <a:prstGeom prst="rect">
            <a:avLst/>
          </a:prstGeom>
          <a:noFill/>
          <a:ln cap="sq">
            <a:noFill/>
          </a:ln>
          <a:effectLst/>
        </p:spPr>
        <p:txBody>
          <a:bodyPr vert="horz" wrap="square" lIns="0" tIns="0" rIns="0" bIns="0" rtlCol="0" anchor="ctr"/>
          <a:lstStyle/>
          <a:p>
            <a:pPr algn="l">
              <a:lnSpc>
                <a:spcPct val="10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实时反馈机制</a:t>
            </a:r>
            <a:endParaRPr kumimoji="1" lang="zh-CN" altLang="en-US"/>
          </a:p>
        </p:txBody>
      </p:sp>
      <p:sp>
        <p:nvSpPr>
          <p:cNvPr id="13" name="标题 1"/>
          <p:cNvSpPr txBox="1"/>
          <p:nvPr/>
        </p:nvSpPr>
        <p:spPr>
          <a:xfrm rot="0" flipH="0" flipV="0">
            <a:off x="6389792" y="3819054"/>
            <a:ext cx="2177109" cy="1726981"/>
          </a:xfrm>
          <a:prstGeom prst="rect">
            <a:avLst/>
          </a:prstGeom>
          <a:noFill/>
          <a:ln>
            <a:noFill/>
          </a:ln>
        </p:spPr>
        <p:txBody>
          <a:bodyPr vert="horz" wrap="square" lIns="0" tIns="0" rIns="0" bIns="0" rtlCol="0" anchor="t"/>
          <a:lstStyle/>
          <a:p>
            <a:pPr algn="l">
              <a:lnSpc>
                <a:spcPct val="150000"/>
              </a:lnSpc>
            </a:pPr>
            <a:r>
              <a:rPr kumimoji="1" lang="en-US" altLang="zh-CN" sz="1109">
                <a:ln w="12700">
                  <a:noFill/>
                </a:ln>
                <a:solidFill>
                  <a:srgbClr val="000000">
                    <a:alpha val="100000"/>
                  </a:srgbClr>
                </a:solidFill>
                <a:latin typeface="Source Han Sans CN Normal"/>
                <a:ea typeface="Source Han Sans CN Normal"/>
                <a:cs typeface="Source Han Sans CN Normal"/>
              </a:rPr>
              <a:t>采用WebSocket长连接实现200ms级延迟的实时转写，通过双缓冲技术确保语音流不间断处理。前端动态展示转写文本时，同步标记低置信度片段供人工核对，并支持语音回放校正，形成人机协同的闭环校验流程。</a:t>
            </a:r>
            <a:endParaRPr kumimoji="1" lang="zh-CN" altLang="en-US"/>
          </a:p>
        </p:txBody>
      </p:sp>
      <p:sp>
        <p:nvSpPr>
          <p:cNvPr id="14" name="标题 1"/>
          <p:cNvSpPr txBox="1"/>
          <p:nvPr/>
        </p:nvSpPr>
        <p:spPr>
          <a:xfrm rot="0" flipH="0" flipV="0">
            <a:off x="9207499" y="3364659"/>
            <a:ext cx="2007435" cy="307777"/>
          </a:xfrm>
          <a:prstGeom prst="rect">
            <a:avLst/>
          </a:prstGeom>
          <a:noFill/>
          <a:ln cap="sq">
            <a:noFill/>
          </a:ln>
          <a:effectLst/>
        </p:spPr>
        <p:txBody>
          <a:bodyPr vert="horz" wrap="square" lIns="0" tIns="0" rIns="0" bIns="0" rtlCol="0" anchor="ctr"/>
          <a:lstStyle/>
          <a:p>
            <a:pPr algn="l">
              <a:lnSpc>
                <a:spcPct val="10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隐私安全保障</a:t>
            </a:r>
            <a:endParaRPr kumimoji="1" lang="zh-CN" altLang="en-US"/>
          </a:p>
        </p:txBody>
      </p:sp>
      <p:sp>
        <p:nvSpPr>
          <p:cNvPr id="15" name="标题 1"/>
          <p:cNvSpPr txBox="1"/>
          <p:nvPr/>
        </p:nvSpPr>
        <p:spPr>
          <a:xfrm rot="0" flipH="0" flipV="0">
            <a:off x="9207499" y="3819053"/>
            <a:ext cx="2014493" cy="1760111"/>
          </a:xfrm>
          <a:prstGeom prst="rect">
            <a:avLst/>
          </a:prstGeom>
          <a:noFill/>
          <a:ln>
            <a:noFill/>
          </a:ln>
        </p:spPr>
        <p:txBody>
          <a:bodyPr vert="horz" wrap="square" lIns="0" tIns="0" rIns="0" bIns="0" rtlCol="0" anchor="t"/>
          <a:lstStyle/>
          <a:p>
            <a:pPr algn="l">
              <a:lnSpc>
                <a:spcPct val="150000"/>
              </a:lnSpc>
            </a:pPr>
            <a:r>
              <a:rPr kumimoji="1" lang="en-US" altLang="zh-CN" sz="1109">
                <a:ln w="12700">
                  <a:noFill/>
                </a:ln>
                <a:solidFill>
                  <a:srgbClr val="000000">
                    <a:alpha val="100000"/>
                  </a:srgbClr>
                </a:solidFill>
                <a:latin typeface="Source Han Sans CN Normal"/>
                <a:ea typeface="Source Han Sans CN Normal"/>
                <a:cs typeface="Source Han Sans CN Normal"/>
              </a:rPr>
              <a:t>符合等保2.0三级要求，音频数据全程HTTPS加密传输，采用声纹脱敏技术剥离身份特征。部署本地化语音处理节点，对话记录留存不超过72小时，关键业务字段（身份证号、银行卡号等）自动触发模糊化处理。</a:t>
            </a:r>
            <a:endParaRPr kumimoji="1" lang="zh-CN" altLang="en-US"/>
          </a:p>
        </p:txBody>
      </p:sp>
      <p:sp>
        <p:nvSpPr>
          <p:cNvPr id="16" name="标题 1"/>
          <p:cNvSpPr txBox="1"/>
          <p:nvPr/>
        </p:nvSpPr>
        <p:spPr>
          <a:xfrm rot="0" flipH="0" flipV="0">
            <a:off x="830579" y="2450259"/>
            <a:ext cx="597379" cy="549077"/>
          </a:xfrm>
          <a:prstGeom prst="rect">
            <a:avLst/>
          </a:prstGeom>
          <a:noFill/>
          <a:ln cap="sq">
            <a:noFill/>
          </a:ln>
          <a:effectLst/>
        </p:spPr>
        <p:txBody>
          <a:bodyPr vert="horz" wrap="square" lIns="0" tIns="0" rIns="0" bIns="0" rtlCol="0" anchor="ctr"/>
          <a:lstStyle/>
          <a:p>
            <a:pPr algn="ctr">
              <a:lnSpc>
                <a:spcPct val="100000"/>
              </a:lnSpc>
            </a:pPr>
            <a:r>
              <a:rPr kumimoji="1" lang="en-US" altLang="zh-CN" sz="2400">
                <a:ln w="12700">
                  <a:noFill/>
                </a:ln>
                <a:solidFill>
                  <a:srgbClr val="000000">
                    <a:alpha val="100000"/>
                  </a:srgbClr>
                </a:solidFill>
                <a:latin typeface="OPPOSans H"/>
                <a:ea typeface="OPPOSans H"/>
                <a:cs typeface="OPPOSans H"/>
              </a:rPr>
              <a:t>01</a:t>
            </a:r>
            <a:endParaRPr kumimoji="1" lang="zh-CN" altLang="en-US"/>
          </a:p>
        </p:txBody>
      </p:sp>
      <p:sp>
        <p:nvSpPr>
          <p:cNvPr id="17" name="标题 1"/>
          <p:cNvSpPr txBox="1"/>
          <p:nvPr/>
        </p:nvSpPr>
        <p:spPr>
          <a:xfrm rot="0" flipH="0" flipV="0">
            <a:off x="3649979" y="2450259"/>
            <a:ext cx="597379" cy="549077"/>
          </a:xfrm>
          <a:prstGeom prst="rect">
            <a:avLst/>
          </a:prstGeom>
          <a:noFill/>
          <a:ln cap="sq">
            <a:noFill/>
          </a:ln>
          <a:effectLst/>
        </p:spPr>
        <p:txBody>
          <a:bodyPr vert="horz" wrap="square" lIns="0" tIns="0" rIns="0" bIns="0" rtlCol="0" anchor="ctr"/>
          <a:lstStyle/>
          <a:p>
            <a:pPr algn="ctr">
              <a:lnSpc>
                <a:spcPct val="100000"/>
              </a:lnSpc>
            </a:pPr>
            <a:r>
              <a:rPr kumimoji="1" lang="en-US" altLang="zh-CN" sz="2400">
                <a:ln w="12700">
                  <a:noFill/>
                </a:ln>
                <a:solidFill>
                  <a:srgbClr val="FFFFFF">
                    <a:alpha val="100000"/>
                  </a:srgbClr>
                </a:solidFill>
                <a:latin typeface="OPPOSans H"/>
                <a:ea typeface="OPPOSans H"/>
                <a:cs typeface="OPPOSans H"/>
              </a:rPr>
              <a:t>02</a:t>
            </a:r>
            <a:endParaRPr kumimoji="1" lang="zh-CN" altLang="en-US"/>
          </a:p>
        </p:txBody>
      </p:sp>
      <p:sp>
        <p:nvSpPr>
          <p:cNvPr id="18" name="标题 1"/>
          <p:cNvSpPr txBox="1"/>
          <p:nvPr/>
        </p:nvSpPr>
        <p:spPr>
          <a:xfrm rot="0" flipH="0" flipV="0">
            <a:off x="6469379" y="2450259"/>
            <a:ext cx="597379" cy="549077"/>
          </a:xfrm>
          <a:prstGeom prst="rect">
            <a:avLst/>
          </a:prstGeom>
          <a:noFill/>
          <a:ln cap="sq">
            <a:noFill/>
          </a:ln>
          <a:effectLst/>
        </p:spPr>
        <p:txBody>
          <a:bodyPr vert="horz" wrap="square" lIns="0" tIns="0" rIns="0" bIns="0" rtlCol="0" anchor="ctr"/>
          <a:lstStyle/>
          <a:p>
            <a:pPr algn="ctr">
              <a:lnSpc>
                <a:spcPct val="100000"/>
              </a:lnSpc>
            </a:pPr>
            <a:r>
              <a:rPr kumimoji="1" lang="en-US" altLang="zh-CN" sz="2400">
                <a:ln w="12700">
                  <a:noFill/>
                </a:ln>
                <a:solidFill>
                  <a:srgbClr val="000000">
                    <a:alpha val="100000"/>
                  </a:srgbClr>
                </a:solidFill>
                <a:latin typeface="OPPOSans H"/>
                <a:ea typeface="OPPOSans H"/>
                <a:cs typeface="OPPOSans H"/>
              </a:rPr>
              <a:t>03</a:t>
            </a:r>
            <a:endParaRPr kumimoji="1" lang="zh-CN" altLang="en-US"/>
          </a:p>
        </p:txBody>
      </p:sp>
      <p:sp>
        <p:nvSpPr>
          <p:cNvPr id="19" name="标题 1"/>
          <p:cNvSpPr txBox="1"/>
          <p:nvPr/>
        </p:nvSpPr>
        <p:spPr>
          <a:xfrm rot="0" flipH="0" flipV="0">
            <a:off x="9288779" y="2450259"/>
            <a:ext cx="597379" cy="549077"/>
          </a:xfrm>
          <a:prstGeom prst="rect">
            <a:avLst/>
          </a:prstGeom>
          <a:noFill/>
          <a:ln cap="sq">
            <a:noFill/>
          </a:ln>
          <a:effectLst/>
        </p:spPr>
        <p:txBody>
          <a:bodyPr vert="horz" wrap="square" lIns="0" tIns="0" rIns="0" bIns="0" rtlCol="0" anchor="ctr"/>
          <a:lstStyle/>
          <a:p>
            <a:pPr algn="ctr">
              <a:lnSpc>
                <a:spcPct val="100000"/>
              </a:lnSpc>
            </a:pPr>
            <a:r>
              <a:rPr kumimoji="1" lang="en-US" altLang="zh-CN" sz="2400">
                <a:ln w="12700">
                  <a:noFill/>
                </a:ln>
                <a:solidFill>
                  <a:srgbClr val="000000">
                    <a:alpha val="100000"/>
                  </a:srgbClr>
                </a:solidFill>
                <a:latin typeface="OPPOSans H"/>
                <a:ea typeface="OPPOSans H"/>
                <a:cs typeface="OPPOSans H"/>
              </a:rPr>
              <a:t>04</a:t>
            </a:r>
            <a:endParaRPr kumimoji="1" lang="zh-CN" altLang="en-US"/>
          </a:p>
        </p:txBody>
      </p:sp>
      <p:sp>
        <p:nvSpPr>
          <p:cNvPr id="20"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实时语音识别(ASR)</a:t>
            </a:r>
            <a:endParaRPr kumimoji="1" lang="zh-CN" altLang="en-US"/>
          </a:p>
        </p:txBody>
      </p:sp>
      <p:sp>
        <p:nvSpPr>
          <p:cNvPr id="27"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5796" y="104918"/>
            <a:ext cx="11980409" cy="6648165"/>
          </a:xfrm>
          <a:prstGeom prst="roundRect">
            <a:avLst>
              <a:gd name="adj" fmla="val 1974"/>
            </a:avLst>
          </a:prstGeom>
          <a:solidFill>
            <a:schemeClr val="bg1"/>
          </a:solidFill>
          <a:ln w="12700" cap="sq">
            <a:solidFill>
              <a:schemeClr val="accent1">
                <a:lumMod val="40000"/>
                <a:lumOff val="6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60400" y="1621049"/>
            <a:ext cx="5112000" cy="1800000"/>
          </a:xfrm>
          <a:prstGeom prst="roundRect">
            <a:avLst>
              <a:gd name="adj" fmla="val 7804"/>
            </a:avLst>
          </a:prstGeom>
          <a:solidFill>
            <a:schemeClr val="bg1"/>
          </a:solidFill>
          <a:ln w="6350" cap="flat">
            <a:solidFill>
              <a:schemeClr val="accent1"/>
            </a:solidFill>
            <a:miter/>
          </a:ln>
          <a:effectLst>
            <a:outerShdw dist="127000" blurRad="317500" dir="2700000" sx="100000" sy="100000" kx="0" ky="0" algn="tl"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599400" y="1840031"/>
            <a:ext cx="3960000" cy="369332"/>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政策文件结构化</a:t>
            </a:r>
            <a:endParaRPr kumimoji="1" lang="zh-CN" altLang="en-US"/>
          </a:p>
        </p:txBody>
      </p:sp>
      <p:sp>
        <p:nvSpPr>
          <p:cNvPr id="6" name="标题 1"/>
          <p:cNvSpPr txBox="1"/>
          <p:nvPr/>
        </p:nvSpPr>
        <p:spPr>
          <a:xfrm rot="0" flipH="0" flipV="0">
            <a:off x="660400" y="3949152"/>
            <a:ext cx="5112000" cy="1800000"/>
          </a:xfrm>
          <a:prstGeom prst="roundRect">
            <a:avLst>
              <a:gd name="adj" fmla="val 7804"/>
            </a:avLst>
          </a:prstGeom>
          <a:solidFill>
            <a:schemeClr val="bg1"/>
          </a:solidFill>
          <a:ln w="6350" cap="flat">
            <a:solidFill>
              <a:schemeClr val="accent1"/>
            </a:solidFill>
            <a:miter/>
          </a:ln>
          <a:effectLst>
            <a:outerShdw dist="127000" blurRad="317500" dir="2700000" sx="100000" sy="100000" kx="0" ky="0" algn="tl"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599402" y="2231721"/>
            <a:ext cx="3960000" cy="1008000"/>
          </a:xfrm>
          <a:prstGeom prst="rect">
            <a:avLst/>
          </a:prstGeom>
          <a:noFill/>
          <a:ln>
            <a:noFill/>
          </a:ln>
        </p:spPr>
        <p:txBody>
          <a:bodyPr vert="horz" wrap="square" lIns="0" tIns="0" rIns="0" bIns="0" rtlCol="0" anchor="t"/>
          <a:lstStyle/>
          <a:p>
            <a:pPr algn="l">
              <a:lnSpc>
                <a:spcPct val="150000"/>
              </a:lnSpc>
            </a:pPr>
            <a:r>
              <a:rPr kumimoji="1" lang="en-US" altLang="zh-CN" sz="1105">
                <a:ln w="12700">
                  <a:noFill/>
                </a:ln>
                <a:solidFill>
                  <a:srgbClr val="262626">
                    <a:alpha val="100000"/>
                  </a:srgbClr>
                </a:solidFill>
                <a:latin typeface="Source Han Sans CN Normal"/>
                <a:ea typeface="Source Han Sans CN Normal"/>
                <a:cs typeface="Source Han Sans CN Normal"/>
              </a:rPr>
              <a:t>基于OCR+NLP技术将PDF/扫描件转换为结构化数据，自动识别文号、生效日期、条款项等元数据。构建政策要素图谱，关联提取条件、办理流程、材料清单等关键字段，支持按业务场景（如租房提取、提前还贷）智能重组内容。</a:t>
            </a:r>
            <a:endParaRPr kumimoji="1" lang="zh-CN" altLang="en-US"/>
          </a:p>
        </p:txBody>
      </p:sp>
      <p:sp>
        <p:nvSpPr>
          <p:cNvPr id="8" name="标题 1"/>
          <p:cNvSpPr txBox="1"/>
          <p:nvPr/>
        </p:nvSpPr>
        <p:spPr>
          <a:xfrm rot="0" flipH="0" flipV="0">
            <a:off x="1599402" y="4180482"/>
            <a:ext cx="3960000" cy="369332"/>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语义检索技术</a:t>
            </a:r>
            <a:endParaRPr kumimoji="1" lang="zh-CN" altLang="en-US"/>
          </a:p>
        </p:txBody>
      </p:sp>
      <p:sp>
        <p:nvSpPr>
          <p:cNvPr id="9" name="标题 1"/>
          <p:cNvSpPr txBox="1"/>
          <p:nvPr/>
        </p:nvSpPr>
        <p:spPr>
          <a:xfrm rot="0" flipH="0" flipV="0">
            <a:off x="1599402" y="4572172"/>
            <a:ext cx="3960000" cy="1008000"/>
          </a:xfrm>
          <a:prstGeom prst="rect">
            <a:avLst/>
          </a:prstGeom>
          <a:noFill/>
          <a:ln>
            <a:noFill/>
          </a:ln>
        </p:spPr>
        <p:txBody>
          <a:bodyPr vert="horz" wrap="square" lIns="0" tIns="0" rIns="0" bIns="0" rtlCol="0" anchor="t"/>
          <a:lstStyle/>
          <a:p>
            <a:pPr algn="l">
              <a:lnSpc>
                <a:spcPct val="150000"/>
              </a:lnSpc>
            </a:pPr>
            <a:r>
              <a:rPr kumimoji="1" lang="en-US" altLang="zh-CN" sz="1105">
                <a:ln w="12700">
                  <a:noFill/>
                </a:ln>
                <a:solidFill>
                  <a:srgbClr val="262626">
                    <a:alpha val="100000"/>
                  </a:srgbClr>
                </a:solidFill>
                <a:latin typeface="Source Han Sans CN Normal"/>
                <a:ea typeface="Source Han Sans CN Normal"/>
                <a:cs typeface="Source Han Sans CN Normal"/>
              </a:rPr>
              <a:t>采用BERT+BM25混合检索模型，支持"商贷转公积金要什么条件"等自然语言查询。通过意图识别模块区分咨询类、办理类、投诉类问题，返回结果包含政策原文、解读摘要、案例参考三重信息，点击率提升40%。</a:t>
            </a:r>
            <a:endParaRPr kumimoji="1" lang="zh-CN" altLang="en-US"/>
          </a:p>
        </p:txBody>
      </p:sp>
      <p:sp>
        <p:nvSpPr>
          <p:cNvPr id="10" name="标题 1"/>
          <p:cNvSpPr txBox="1"/>
          <p:nvPr/>
        </p:nvSpPr>
        <p:spPr>
          <a:xfrm rot="0" flipH="0" flipV="0">
            <a:off x="906988" y="1840867"/>
            <a:ext cx="540007" cy="540000"/>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887391" y="4215643"/>
            <a:ext cx="540000" cy="446653"/>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6406900" y="1621049"/>
            <a:ext cx="5112000" cy="1800000"/>
          </a:xfrm>
          <a:prstGeom prst="roundRect">
            <a:avLst>
              <a:gd name="adj" fmla="val 7804"/>
            </a:avLst>
          </a:prstGeom>
          <a:solidFill>
            <a:schemeClr val="bg1"/>
          </a:solidFill>
          <a:ln w="6350" cap="flat">
            <a:solidFill>
              <a:schemeClr val="accent1"/>
            </a:solidFill>
            <a:miter/>
          </a:ln>
          <a:effectLst>
            <a:outerShdw dist="127000" blurRad="317500" dir="2700000" sx="100000" sy="100000" kx="0" ky="0" algn="tl"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7345899" y="1840031"/>
            <a:ext cx="3960000" cy="369332"/>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多源数据融合</a:t>
            </a:r>
            <a:endParaRPr kumimoji="1" lang="zh-CN" altLang="en-US"/>
          </a:p>
        </p:txBody>
      </p:sp>
      <p:sp>
        <p:nvSpPr>
          <p:cNvPr id="14" name="标题 1"/>
          <p:cNvSpPr txBox="1"/>
          <p:nvPr/>
        </p:nvSpPr>
        <p:spPr>
          <a:xfrm rot="0" flipH="0" flipV="0">
            <a:off x="6406900" y="3949152"/>
            <a:ext cx="5112000" cy="1800000"/>
          </a:xfrm>
          <a:prstGeom prst="roundRect">
            <a:avLst>
              <a:gd name="adj" fmla="val 7804"/>
            </a:avLst>
          </a:prstGeom>
          <a:solidFill>
            <a:schemeClr val="bg1"/>
          </a:solidFill>
          <a:ln w="6350" cap="flat">
            <a:solidFill>
              <a:schemeClr val="accent1"/>
            </a:solidFill>
            <a:miter/>
          </a:ln>
          <a:effectLst>
            <a:outerShdw dist="127000" blurRad="317500" dir="2700000" sx="100000" sy="100000" kx="0" ky="0" algn="tl"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7345901" y="2231721"/>
            <a:ext cx="3960000" cy="1008000"/>
          </a:xfrm>
          <a:prstGeom prst="rect">
            <a:avLst/>
          </a:prstGeom>
          <a:noFill/>
          <a:ln>
            <a:noFill/>
          </a:ln>
        </p:spPr>
        <p:txBody>
          <a:bodyPr vert="horz" wrap="square" lIns="0" tIns="0" rIns="0" bIns="0" rtlCol="0" anchor="t"/>
          <a:lstStyle/>
          <a:p>
            <a:pPr algn="l">
              <a:lnSpc>
                <a:spcPct val="150000"/>
              </a:lnSpc>
            </a:pPr>
            <a:r>
              <a:rPr kumimoji="1" lang="en-US" altLang="zh-CN" sz="1105">
                <a:ln w="12700">
                  <a:noFill/>
                </a:ln>
                <a:solidFill>
                  <a:srgbClr val="262626">
                    <a:alpha val="100000"/>
                  </a:srgbClr>
                </a:solidFill>
                <a:latin typeface="Source Han Sans CN Normal"/>
                <a:ea typeface="Source Han Sans CN Normal"/>
                <a:cs typeface="Source Han Sans CN Normal"/>
              </a:rPr>
              <a:t>整合住建部政策库、地方公积金细则、12345热线记录等12类数据源，通过实体对齐技术消除"政策名称不一致""条款冲突"等问题。建立版本控制机制，确保咨询应答时自动关联最新有效的政策依据。</a:t>
            </a:r>
            <a:endParaRPr kumimoji="1" lang="zh-CN" altLang="en-US"/>
          </a:p>
        </p:txBody>
      </p:sp>
      <p:sp>
        <p:nvSpPr>
          <p:cNvPr id="16" name="标题 1"/>
          <p:cNvSpPr txBox="1"/>
          <p:nvPr/>
        </p:nvSpPr>
        <p:spPr>
          <a:xfrm rot="0" flipH="0" flipV="0">
            <a:off x="7345901" y="4180482"/>
            <a:ext cx="3960000" cy="369332"/>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动态更新机制</a:t>
            </a:r>
            <a:endParaRPr kumimoji="1" lang="zh-CN" altLang="en-US"/>
          </a:p>
        </p:txBody>
      </p:sp>
      <p:sp>
        <p:nvSpPr>
          <p:cNvPr id="17" name="标题 1"/>
          <p:cNvSpPr txBox="1"/>
          <p:nvPr/>
        </p:nvSpPr>
        <p:spPr>
          <a:xfrm rot="0" flipH="0" flipV="0">
            <a:off x="7345901" y="4572172"/>
            <a:ext cx="3960000" cy="1008000"/>
          </a:xfrm>
          <a:prstGeom prst="rect">
            <a:avLst/>
          </a:prstGeom>
          <a:noFill/>
          <a:ln>
            <a:noFill/>
          </a:ln>
        </p:spPr>
        <p:txBody>
          <a:bodyPr vert="horz" wrap="square" lIns="0" tIns="0" rIns="0" bIns="0" rtlCol="0" anchor="t"/>
          <a:lstStyle/>
          <a:p>
            <a:pPr algn="l">
              <a:lnSpc>
                <a:spcPct val="150000"/>
              </a:lnSpc>
            </a:pPr>
            <a:r>
              <a:rPr kumimoji="1" lang="en-US" altLang="zh-CN" sz="1105">
                <a:ln w="12700">
                  <a:noFill/>
                </a:ln>
                <a:solidFill>
                  <a:srgbClr val="262626">
                    <a:alpha val="100000"/>
                  </a:srgbClr>
                </a:solidFill>
                <a:latin typeface="Source Han Sans CN Normal"/>
                <a:ea typeface="Source Han Sans CN Normal"/>
                <a:cs typeface="Source Han Sans CN Normal"/>
              </a:rPr>
              <a:t>对接政府公文系统实现政策变更自动预警，知识库更新后30分钟内完成语义索引重建。设有人工审核界面，支持批量导入地方补充条款，变更记录可追溯至具体文件页码，确保政策解读的时效性与权威性。</a:t>
            </a:r>
            <a:endParaRPr kumimoji="1" lang="zh-CN" altLang="en-US"/>
          </a:p>
        </p:txBody>
      </p:sp>
      <p:sp>
        <p:nvSpPr>
          <p:cNvPr id="18" name="标题 1"/>
          <p:cNvSpPr txBox="1"/>
          <p:nvPr/>
        </p:nvSpPr>
        <p:spPr>
          <a:xfrm rot="0" flipH="0" flipV="0">
            <a:off x="6653487" y="1856383"/>
            <a:ext cx="540007" cy="508969"/>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6654639" y="4168970"/>
            <a:ext cx="465269" cy="504000"/>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116663" y="109280"/>
            <a:ext cx="627320" cy="627320"/>
          </a:xfrm>
          <a:prstGeom prst="rect">
            <a:avLst/>
          </a:prstGeom>
          <a:solidFill>
            <a:schemeClr val="bg1"/>
          </a:solid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05711" y="198328"/>
            <a:ext cx="449224" cy="449224"/>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5400000" flipH="0" flipV="0">
            <a:off x="10818353"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5400000" flipH="0" flipV="0">
            <a:off x="11048700"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5400000" flipH="0" flipV="0">
            <a:off x="11279047" y="341497"/>
            <a:ext cx="168728" cy="145455"/>
          </a:xfrm>
          <a:prstGeom prst="triangle">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654935" y="109280"/>
            <a:ext cx="10840453" cy="481263"/>
          </a:xfrm>
          <a:custGeom>
            <a:avLst/>
            <a:gdLst>
              <a:gd name="connsiteX0" fmla="*/ 0 w 10840453"/>
              <a:gd name="connsiteY0" fmla="*/ 0 h 481263"/>
              <a:gd name="connsiteX1" fmla="*/ 9264316 w 10840453"/>
              <a:gd name="connsiteY1" fmla="*/ 0 h 481263"/>
              <a:gd name="connsiteX2" fmla="*/ 9745579 w 10840453"/>
              <a:gd name="connsiteY2" fmla="*/ 481263 h 481263"/>
              <a:gd name="connsiteX3" fmla="*/ 10840453 w 10840453"/>
              <a:gd name="connsiteY3" fmla="*/ 481263 h 481263"/>
            </a:gdLst>
            <a:rect l="l" t="t" r="r" b="b"/>
            <a:pathLst>
              <a:path w="10840453" h="481263">
                <a:moveTo>
                  <a:pt x="0" y="0"/>
                </a:moveTo>
                <a:lnTo>
                  <a:pt x="9264316" y="0"/>
                </a:lnTo>
                <a:lnTo>
                  <a:pt x="9745579" y="481263"/>
                </a:lnTo>
                <a:lnTo>
                  <a:pt x="10840453" y="481263"/>
                </a:lnTo>
              </a:path>
            </a:pathLst>
          </a:cu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858360" y="184448"/>
            <a:ext cx="7780158" cy="496692"/>
          </a:xfrm>
          <a:prstGeom prst="rect">
            <a:avLst/>
          </a:prstGeom>
          <a:noFill/>
          <a:ln cap="sq">
            <a:noFill/>
          </a:ln>
        </p:spPr>
        <p:txBody>
          <a:bodyPr vert="horz" wrap="square" lIns="0" tIns="0" rIns="0" bIns="0" rtlCol="0" anchor="ctr"/>
          <a:lstStyle/>
          <a:p>
            <a:pPr algn="l">
              <a:lnSpc>
                <a:spcPct val="130000"/>
              </a:lnSpc>
            </a:pPr>
            <a:r>
              <a:rPr kumimoji="1" lang="en-US" altLang="zh-CN" sz="2400">
                <a:ln w="12700">
                  <a:noFill/>
                </a:ln>
                <a:solidFill>
                  <a:srgbClr val="000000">
                    <a:alpha val="100000"/>
                  </a:srgbClr>
                </a:solidFill>
                <a:latin typeface="Source Han Sans CN Bold Bold"/>
                <a:ea typeface="Source Han Sans CN Bold Bold"/>
                <a:cs typeface="Source Han Sans CN Bold Bold"/>
              </a:rPr>
              <a:t>智能知识库(RAG)</a:t>
            </a:r>
            <a:endParaRPr kumimoji="1" lang="zh-CN" altLang="en-US"/>
          </a:p>
        </p:txBody>
      </p:sp>
      <p:sp>
        <p:nvSpPr>
          <p:cNvPr id="27" name="标题 1"/>
          <p:cNvSpPr txBox="1"/>
          <p:nvPr/>
        </p:nvSpPr>
        <p:spPr>
          <a:xfrm rot="5400000" flipH="0" flipV="0">
            <a:off x="370023" y="350213"/>
            <a:ext cx="168728" cy="145455"/>
          </a:xfrm>
          <a:prstGeom prst="triangle">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theme/_rels/theme1.xml.rels><?xml version="1.0" encoding="UTF-8" standalone="yes"?>
<Relationships xmlns="http://schemas.openxmlformats.org/package/2006/relationships">

</Relationships>
</file>

<file path=ppt/theme/theme1.xml><?xml version="1.0" encoding="utf-8"?>
<a:theme xmlns:a="http://schemas.openxmlformats.org/drawingml/2006/main" xmlns:r="http://schemas.openxmlformats.org/officeDocument/2006/relationships" xmlns:p="http://schemas.openxmlformats.org/presentationml/2006/main" name="Office 主题​​">
  <a:themeElements>
    <a:clrScheme name="Office">
      <a:dk1>
        <a:srgbClr val="000000"/>
      </a:dk1>
      <a:lt1>
        <a:srgbClr val="FFFFFF"/>
      </a:lt1>
      <a:dk2>
        <a:srgbClr val="44546A"/>
      </a:dk2>
      <a:lt2>
        <a:srgbClr val="E7E6E6"/>
      </a:lt2>
      <a:accent1>
        <a:srgbClr val="265CEF"/>
      </a:accent1>
      <a:accent2>
        <a:srgbClr val="0A48F6"/>
      </a:accent2>
      <a:accent3>
        <a:srgbClr val="265CEF"/>
      </a:accent3>
      <a:accent4>
        <a:srgbClr val="0A48F6"/>
      </a:accent4>
      <a:accent5>
        <a:srgbClr val="265CEF"/>
      </a:accent5>
      <a:accent6>
        <a:srgbClr val="0A48F6"/>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